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69" r:id="rId3"/>
    <p:sldId id="264" r:id="rId4"/>
    <p:sldId id="257" r:id="rId5"/>
    <p:sldId id="267" r:id="rId6"/>
    <p:sldId id="258" r:id="rId7"/>
    <p:sldId id="268" r:id="rId8"/>
    <p:sldId id="259" r:id="rId9"/>
    <p:sldId id="260" r:id="rId10"/>
    <p:sldId id="261" r:id="rId11"/>
    <p:sldId id="265" r:id="rId12"/>
    <p:sldId id="262" r:id="rId13"/>
    <p:sldId id="263" r:id="rId14"/>
    <p:sldId id="270" r:id="rId15"/>
    <p:sldId id="266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7" d="100"/>
          <a:sy n="37" d="100"/>
        </p:scale>
        <p:origin x="-102" y="-63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7FCB5-8D14-4313-8624-B80ED76DB06F}" type="datetimeFigureOut">
              <a:rPr lang="ru-RU" smtClean="0"/>
              <a:pPr/>
              <a:t>06.05.2019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BDC8-B092-436A-A70F-19F463DF3C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632908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7FCB5-8D14-4313-8624-B80ED76DB06F}" type="datetimeFigureOut">
              <a:rPr lang="ru-RU" smtClean="0"/>
              <a:pPr/>
              <a:t>06.05.2019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BDC8-B092-436A-A70F-19F463DF3C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15824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7FCB5-8D14-4313-8624-B80ED76DB06F}" type="datetimeFigureOut">
              <a:rPr lang="ru-RU" smtClean="0"/>
              <a:pPr/>
              <a:t>06.05.2019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BDC8-B092-436A-A70F-19F463DF3CC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217120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7FCB5-8D14-4313-8624-B80ED76DB06F}" type="datetimeFigureOut">
              <a:rPr lang="ru-RU" smtClean="0"/>
              <a:pPr/>
              <a:t>06.05.2019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BDC8-B092-436A-A70F-19F463DF3C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558011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7FCB5-8D14-4313-8624-B80ED76DB06F}" type="datetimeFigureOut">
              <a:rPr lang="ru-RU" smtClean="0"/>
              <a:pPr/>
              <a:t>06.05.2019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BDC8-B092-436A-A70F-19F463DF3CC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484039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7FCB5-8D14-4313-8624-B80ED76DB06F}" type="datetimeFigureOut">
              <a:rPr lang="ru-RU" smtClean="0"/>
              <a:pPr/>
              <a:t>06.05.2019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BDC8-B092-436A-A70F-19F463DF3C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0275605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7FCB5-8D14-4313-8624-B80ED76DB06F}" type="datetimeFigureOut">
              <a:rPr lang="ru-RU" smtClean="0"/>
              <a:pPr/>
              <a:t>06.05.2019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BDC8-B092-436A-A70F-19F463DF3C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916111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7FCB5-8D14-4313-8624-B80ED76DB06F}" type="datetimeFigureOut">
              <a:rPr lang="ru-RU" smtClean="0"/>
              <a:pPr/>
              <a:t>06.05.2019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BDC8-B092-436A-A70F-19F463DF3C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395797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7FCB5-8D14-4313-8624-B80ED76DB06F}" type="datetimeFigureOut">
              <a:rPr lang="ru-RU" smtClean="0"/>
              <a:pPr/>
              <a:t>06.05.2019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BDC8-B092-436A-A70F-19F463DF3C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79479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7FCB5-8D14-4313-8624-B80ED76DB06F}" type="datetimeFigureOut">
              <a:rPr lang="ru-RU" smtClean="0"/>
              <a:pPr/>
              <a:t>06.05.2019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BDC8-B092-436A-A70F-19F463DF3C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18168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7FCB5-8D14-4313-8624-B80ED76DB06F}" type="datetimeFigureOut">
              <a:rPr lang="ru-RU" smtClean="0"/>
              <a:pPr/>
              <a:t>06.05.2019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BDC8-B092-436A-A70F-19F463DF3C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71612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7FCB5-8D14-4313-8624-B80ED76DB06F}" type="datetimeFigureOut">
              <a:rPr lang="ru-RU" smtClean="0"/>
              <a:pPr/>
              <a:t>06.05.2019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BDC8-B092-436A-A70F-19F463DF3C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437891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7FCB5-8D14-4313-8624-B80ED76DB06F}" type="datetimeFigureOut">
              <a:rPr lang="ru-RU" smtClean="0"/>
              <a:pPr/>
              <a:t>06.05.2019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BDC8-B092-436A-A70F-19F463DF3C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932402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7FCB5-8D14-4313-8624-B80ED76DB06F}" type="datetimeFigureOut">
              <a:rPr lang="ru-RU" smtClean="0"/>
              <a:pPr/>
              <a:t>06.05.2019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BDC8-B092-436A-A70F-19F463DF3C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72383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7FCB5-8D14-4313-8624-B80ED76DB06F}" type="datetimeFigureOut">
              <a:rPr lang="ru-RU" smtClean="0"/>
              <a:pPr/>
              <a:t>06.05.2019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BDC8-B092-436A-A70F-19F463DF3C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47527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CBDC8-B092-436A-A70F-19F463DF3CC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47FCB5-8D14-4313-8624-B80ED76DB06F}" type="datetimeFigureOut">
              <a:rPr lang="ru-RU" smtClean="0"/>
              <a:pPr/>
              <a:t>06.05.2019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77621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47FCB5-8D14-4313-8624-B80ED76DB06F}" type="datetimeFigureOut">
              <a:rPr lang="ru-RU" smtClean="0"/>
              <a:pPr/>
              <a:t>06.05.2019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960CBDC8-B092-436A-A70F-19F463DF3C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43449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club-edu.tambov.ru/vjpusk/vjp132/rabot/40/image001.jpg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m-necropol.narod.ru/kutuzov1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hyperlink" Target="http://content.foto.mail.ru/mail/trevi99/267/i-290.jpg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gif"/><Relationship Id="rId2" Type="http://schemas.openxmlformats.org/officeDocument/2006/relationships/hyperlink" Target="http://www.c2n.ru/borodino/003_gif/002_1.gif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upload.wikimedia.org/wikipedia/commons/9/99/Andrea_Appiani_002.jpg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srpska.ru/articles/12015/kutuzov.jpg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://www.museum.ru/1812/Painting/rubo/pic/pic07b.jpg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748145"/>
            <a:ext cx="7766936" cy="1888177"/>
          </a:xfrm>
        </p:spPr>
        <p:txBody>
          <a:bodyPr>
            <a:prstTxWarp prst="textDeflateInflate">
              <a:avLst/>
            </a:prstTxWarp>
          </a:bodyPr>
          <a:lstStyle/>
          <a:p>
            <a:pPr algn="ctr"/>
            <a:r>
              <a:rPr lang="ru-RU" sz="6600" dirty="0">
                <a:ln>
                  <a:solidFill>
                    <a:srgbClr val="0070C0"/>
                  </a:solidFill>
                </a:ln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Отечественная война </a:t>
            </a:r>
            <a:br>
              <a:rPr lang="ru-RU" sz="6600" dirty="0">
                <a:ln>
                  <a:solidFill>
                    <a:srgbClr val="0070C0"/>
                  </a:solidFill>
                </a:ln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600" dirty="0">
                <a:ln>
                  <a:solidFill>
                    <a:srgbClr val="0070C0"/>
                  </a:solidFill>
                </a:ln>
                <a:solidFill>
                  <a:schemeClr val="hlin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1812 года.</a:t>
            </a:r>
            <a:endParaRPr lang="ru-RU" sz="6600" dirty="0">
              <a:ln>
                <a:solidFill>
                  <a:srgbClr val="0070C0"/>
                </a:solidFill>
              </a:ln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H="1">
            <a:off x="783768" y="4643252"/>
            <a:ext cx="5165767" cy="1520042"/>
          </a:xfrm>
        </p:spPr>
        <p:txBody>
          <a:bodyPr>
            <a:normAutofit/>
          </a:bodyPr>
          <a:lstStyle/>
          <a:p>
            <a:pPr algn="l"/>
            <a:r>
              <a:rPr lang="ru-RU" sz="2400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 учитель </a:t>
            </a:r>
            <a:r>
              <a:rPr lang="ru-RU" sz="2400" i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начальных  классов </a:t>
            </a:r>
            <a:r>
              <a:rPr lang="ru-RU" sz="2400" i="1" dirty="0" err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Рыжук</a:t>
            </a:r>
            <a:r>
              <a:rPr lang="ru-RU" sz="2400" i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В.Я.</a:t>
            </a:r>
            <a:endParaRPr lang="ru-RU" sz="2400" i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ru-RU" sz="2400" i="1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МАОУСОШ № 26 г</a:t>
            </a:r>
            <a:r>
              <a:rPr lang="ru-RU" sz="2400" i="1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2400" i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400" dirty="0"/>
          </a:p>
        </p:txBody>
      </p:sp>
      <p:pic>
        <p:nvPicPr>
          <p:cNvPr id="4" name="Picture 4" descr="наполеон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852062" y="2719449"/>
            <a:ext cx="4469816" cy="4138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912980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677334" y="0"/>
            <a:ext cx="8596668" cy="12454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flipV="1">
            <a:off x="677334" y="6563876"/>
            <a:ext cx="11400312" cy="74430"/>
          </a:xfrm>
        </p:spPr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4" name="Picture 2" descr="Картинка 50 из 20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1261" y="124548"/>
            <a:ext cx="11234057" cy="634750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4028929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6894" y="178129"/>
            <a:ext cx="8597735" cy="1235035"/>
          </a:xfrm>
        </p:spPr>
        <p:txBody>
          <a:bodyPr>
            <a:prstTxWarp prst="textInflateBottom">
              <a:avLst/>
            </a:prstTxWarp>
            <a:normAutofit/>
          </a:bodyPr>
          <a:lstStyle/>
          <a:p>
            <a:pPr algn="ctr"/>
            <a:r>
              <a:rPr lang="ru-RU" sz="6600" dirty="0" smtClean="0">
                <a:ln>
                  <a:solidFill>
                    <a:srgbClr val="0070C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Герои войны</a:t>
            </a:r>
            <a:endParaRPr lang="ru-RU" sz="6600" dirty="0">
              <a:ln>
                <a:solidFill>
                  <a:srgbClr val="0070C0"/>
                </a:solidFill>
              </a:ln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5" descr="давыдов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250" b="1234"/>
          <a:stretch>
            <a:fillRect/>
          </a:stretch>
        </p:blipFill>
        <p:spPr bwMode="auto">
          <a:xfrm>
            <a:off x="320634" y="1198767"/>
            <a:ext cx="3182587" cy="4192629"/>
          </a:xfrm>
          <a:prstGeom prst="rect">
            <a:avLst/>
          </a:prstGeom>
          <a:noFill/>
          <a:ln w="76200">
            <a:solidFill>
              <a:schemeClr val="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15636" y="5856905"/>
            <a:ext cx="308758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latin typeface="Times New Roman" panose="02020603050405020304" pitchFamily="18" charset="0"/>
              </a:rPr>
              <a:t>Денис Давыдов</a:t>
            </a:r>
          </a:p>
        </p:txBody>
      </p:sp>
      <p:pic>
        <p:nvPicPr>
          <p:cNvPr id="1026" name="Picture 2" descr="&amp;Ocy;&amp;Bcy;&amp;SHCHcy;&amp;Icy;&amp;Jcy; &amp;Ocy;&amp;Tcy;&amp;Dcy;&amp;IEcy;&amp;Lcy;= &amp;Zcy;&amp;acy;&amp;pcy;&amp;icy;&amp;scy;&amp;icy; &amp;vcy; &amp;rcy;&amp;ucy;&amp;bcy;&amp;rcy;&amp;icy;&amp;kcy;&amp;iecy; =&amp;Ocy;&amp;Bcy;&amp;SHCHcy;&amp;Icy;&amp;Jcy; &amp;Ocy;&amp;Tcy;&amp;Dcy;&amp;IEcy;&amp;Lcy;= &amp;Dcy;&amp;ncy;&amp;iecy;&amp;vcy;&amp;ncy;&amp;icy;&amp;kcy; &amp;IEcy;&amp;ZHcy;&amp;Icy;&amp;CHcy;&amp;Kcy;&amp;Acy; (&amp;Lcy;&amp;icy;&amp;lcy;&amp;icy;&amp;yacy;) : LiveInternet - &amp;Rcy;&amp;ocy;&amp;scy;&amp;scy;&amp;icy;&amp;jcy;&amp;scy;&amp;kcy;&amp;icy;&amp;jcy; &amp;Scy;&amp;iecy;&amp;rcy;&amp;vcy;&amp;icy;&amp;scy; &amp;Ocy;&amp;ncy;&amp;lcy;&amp;acy;&amp;jcy;&amp;ncy;-&amp;Dcy;&amp;ncy;&amp;iecy;&amp;vcy;&amp;ncy;&amp;icy;&amp;kcy;&amp;ocy;&amp;vcy;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10795" y="1198768"/>
            <a:ext cx="3693225" cy="4192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305797" y="5832514"/>
            <a:ext cx="359822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anose="02020603050405020304" pitchFamily="18" charset="0"/>
              </a:rPr>
              <a:t>Надежда Дурова</a:t>
            </a:r>
            <a:endParaRPr lang="ru-RU" sz="3200" b="1" dirty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2593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6888" y="0"/>
            <a:ext cx="10913424" cy="1476406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Благодарные потомки хранят память о событиях Отечественной войны 1812 года</a:t>
            </a:r>
            <a:b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Картинка 2 из 67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2533" y="1162227"/>
            <a:ext cx="3500462" cy="45097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4" descr="Картинка 9 из 67">
            <a:hlinkClick r:id="rId4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/>
          <a:srcRect l="19544" b="28750"/>
          <a:stretch>
            <a:fillRect/>
          </a:stretch>
        </p:blipFill>
        <p:spPr bwMode="auto">
          <a:xfrm>
            <a:off x="6771706" y="1188348"/>
            <a:ext cx="3595452" cy="45097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0" y="5951908"/>
            <a:ext cx="528933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>
                <a:ln w="0">
                  <a:solidFill>
                    <a:srgbClr val="002060"/>
                  </a:solidFill>
                </a:ln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Могила М. И. Кутузова в Казанском соборе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6286954" y="5890353"/>
            <a:ext cx="550484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b="1" dirty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Памятник Кутузову около Казанского собора</a:t>
            </a:r>
            <a:r>
              <a:rPr lang="ru-RU" sz="2000" dirty="0">
                <a:ln>
                  <a:solidFill>
                    <a:srgbClr val="002060"/>
                  </a:solidFill>
                </a:ln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827229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-45719"/>
            <a:ext cx="8596668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160589"/>
            <a:ext cx="10889232" cy="4394590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marL="0" indent="0" algn="ctr">
              <a:buNone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Памятник русским воинам на Бородинском поле.</a:t>
            </a:r>
          </a:p>
          <a:p>
            <a:pPr algn="ctr"/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Картинка 12 из 543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83178" y="211300"/>
            <a:ext cx="7730837" cy="520036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522919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9382" y="463138"/>
            <a:ext cx="11079678" cy="6139542"/>
          </a:xfrm>
        </p:spPr>
        <p:txBody>
          <a:bodyPr>
            <a:noAutofit/>
          </a:bodyPr>
          <a:lstStyle/>
          <a:p>
            <a:r>
              <a:rPr lang="ru-RU" sz="4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Кто командовал французскими войсками во </a:t>
            </a:r>
            <a:r>
              <a:rPr lang="ru-RU" sz="4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время </a:t>
            </a:r>
            <a:r>
              <a:rPr lang="ru-RU" sz="4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войны 1812 года? </a:t>
            </a:r>
            <a:br>
              <a:rPr lang="ru-RU" sz="4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Почему русские войска отступали?</a:t>
            </a:r>
            <a:br>
              <a:rPr lang="ru-RU" sz="4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Кто стоял во главе русской армии?</a:t>
            </a:r>
            <a:br>
              <a:rPr lang="ru-RU" sz="4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Где </a:t>
            </a:r>
            <a:r>
              <a:rPr lang="ru-RU" sz="4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прошло </a:t>
            </a:r>
            <a:r>
              <a:rPr lang="ru-RU" sz="4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главное сражение?</a:t>
            </a:r>
            <a:br>
              <a:rPr lang="ru-RU" sz="4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Кто и как помогал русским солдатам?</a:t>
            </a:r>
            <a:br>
              <a:rPr lang="ru-RU" sz="4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Как русский народ увековечил память о тех страшных днях?</a:t>
            </a:r>
            <a:br>
              <a:rPr lang="ru-RU" sz="4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br>
              <a:rPr lang="ru-RU" sz="4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6602680"/>
            <a:ext cx="8596668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72349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96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Молодцы!</a:t>
            </a:r>
            <a:endParaRPr lang="ru-RU" sz="96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850078"/>
            <a:ext cx="8596668" cy="319128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88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C0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урок!</a:t>
            </a:r>
            <a:endParaRPr lang="ru-RU" sz="8800" b="1" dirty="0">
              <a:ln w="9525">
                <a:solidFill>
                  <a:schemeClr val="bg1"/>
                </a:solidFill>
                <a:prstDash val="solid"/>
              </a:ln>
              <a:solidFill>
                <a:srgbClr val="C00000"/>
              </a:solidFill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37356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8757" y="213757"/>
            <a:ext cx="11139055" cy="593766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вариант                                                  </a:t>
            </a:r>
            <a:r>
              <a:rPr lang="en-US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ru-RU" b="1" dirty="0" smtClean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</a:t>
            </a:r>
            <a:endParaRPr lang="ru-RU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6280" y="1365663"/>
            <a:ext cx="10082151" cy="51032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Б                                                        1. А</a:t>
            </a:r>
          </a:p>
          <a:p>
            <a:pPr marL="0" indent="0">
              <a:buNone/>
            </a:pPr>
            <a:r>
              <a:rPr lang="ru-RU" sz="3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А, </a:t>
            </a:r>
            <a:r>
              <a:rPr lang="ru-RU" sz="3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3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2. В</a:t>
            </a:r>
          </a:p>
          <a:p>
            <a:pPr marL="0" indent="0">
              <a:buNone/>
            </a:pPr>
            <a:r>
              <a:rPr lang="ru-RU" sz="3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Б                                                         3. А</a:t>
            </a:r>
          </a:p>
          <a:p>
            <a:pPr marL="0" indent="0">
              <a:buNone/>
            </a:pPr>
            <a:r>
              <a:rPr lang="ru-RU" sz="3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А                                                         4. В</a:t>
            </a:r>
          </a:p>
          <a:p>
            <a:pPr marL="0" indent="0">
              <a:buNone/>
            </a:pPr>
            <a:r>
              <a:rPr lang="ru-RU" sz="3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Б                                                          5. В</a:t>
            </a:r>
          </a:p>
          <a:p>
            <a:pPr marL="0" indent="0">
              <a:buNone/>
            </a:pPr>
            <a:r>
              <a:rPr lang="ru-RU" sz="3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* Г                                                       6. * Г</a:t>
            </a:r>
            <a:endParaRPr lang="ru-RU" sz="3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8757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4" descr="Image0039"/>
          <p:cNvPicPr>
            <a:picLocks noChangeAspect="1" noChangeArrowheads="1"/>
          </p:cNvPicPr>
          <p:nvPr/>
        </p:nvPicPr>
        <p:blipFill>
          <a:blip r:embed="rId2" cstate="print">
            <a:lum contrast="3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3767" y="371661"/>
            <a:ext cx="10960924" cy="5946012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8631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40779" y="336468"/>
            <a:ext cx="5237018" cy="1320800"/>
          </a:xfrm>
        </p:spPr>
        <p:txBody>
          <a:bodyPr>
            <a:noAutofit/>
          </a:bodyPr>
          <a:lstStyle/>
          <a:p>
            <a:pPr algn="ctr"/>
            <a:r>
              <a:rPr lang="ru-RU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Бонапарт Наполеон </a:t>
            </a:r>
            <a:br>
              <a:rPr lang="ru-RU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(1769 - 1821) </a:t>
            </a:r>
            <a:br>
              <a:rPr lang="ru-RU" sz="4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55771" y="2528724"/>
            <a:ext cx="6068292" cy="388077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конце 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XVIII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века генерал Наполеон Бонапарт захватил власть во Франции и провозгласил себя императором.</a:t>
            </a:r>
          </a:p>
          <a:p>
            <a:pPr marL="0" indent="0" algn="just">
              <a:buNone/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этого времени события в Западной Европе связаны с его именем и войнами.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Файл:Andrea Appiani 002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53" y="34593"/>
            <a:ext cx="4950682" cy="68234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286138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1728" y="950026"/>
            <a:ext cx="8596668" cy="2512289"/>
          </a:xfrm>
        </p:spPr>
        <p:txBody>
          <a:bodyPr>
            <a:prstTxWarp prst="textPlain">
              <a:avLst>
                <a:gd name="adj" fmla="val 50414"/>
              </a:avLst>
            </a:prstTxWarp>
            <a:noAutofit/>
          </a:bodyPr>
          <a:lstStyle/>
          <a:p>
            <a:pPr algn="ctr"/>
            <a:r>
              <a:rPr lang="ru-RU" sz="9600" b="1" dirty="0" smtClean="0">
                <a:ln w="22225">
                  <a:solidFill>
                    <a:srgbClr val="0070C0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Генералы русской армии</a:t>
            </a:r>
            <a:endParaRPr lang="ru-RU" sz="9600" b="1" dirty="0">
              <a:ln w="22225">
                <a:solidFill>
                  <a:srgbClr val="0070C0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 flipV="1">
            <a:off x="677334" y="6041362"/>
            <a:ext cx="8596668" cy="74430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06361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255" y="609599"/>
            <a:ext cx="6305797" cy="6159335"/>
          </a:xfrm>
        </p:spPr>
        <p:txBody>
          <a:bodyPr>
            <a:noAutofit/>
          </a:bodyPr>
          <a:lstStyle/>
          <a:p>
            <a:pPr algn="ctr"/>
            <a: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Светлейший князь Михаил Илларионович Голенищев-Кутузов-Смоленский</a:t>
            </a:r>
            <a:b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vi-VN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1745</a:t>
            </a:r>
            <a:r>
              <a:rPr lang="vi-VN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—</a:t>
            </a:r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1813</a:t>
            </a:r>
            <a:b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Командование на себя всеми </a:t>
            </a:r>
            <a:r>
              <a:rPr lang="ru-RU" sz="2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русскими</a:t>
            </a:r>
            <a:br>
              <a:rPr lang="ru-RU" sz="2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войсками </a:t>
            </a:r>
            <a:r>
              <a:rPr lang="ru-RU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принял Михаил Илларионович Кутузов.</a:t>
            </a:r>
            <a:br>
              <a:rPr lang="ru-RU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Кутузов понимал, что с каждым шагом </a:t>
            </a:r>
            <a:r>
              <a:rPr lang="ru-RU" sz="2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вглубь России </a:t>
            </a:r>
            <a:r>
              <a:rPr lang="ru-RU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силы французов будут слабеть, а силы русских войск возрастать.</a:t>
            </a:r>
            <a:br>
              <a:rPr lang="ru-RU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Картинка 5 из 15768">
            <a:hlinkClick r:id="rId2"/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38109" y="0"/>
            <a:ext cx="5153891" cy="685799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632274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flipV="1">
            <a:off x="95003" y="6697681"/>
            <a:ext cx="14162777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5003" y="6349143"/>
            <a:ext cx="11934701" cy="45719"/>
          </a:xfrm>
        </p:spPr>
        <p:txBody>
          <a:bodyPr>
            <a:normAutofit fontScale="25000" lnSpcReduction="20000"/>
          </a:bodyPr>
          <a:lstStyle/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pPr marL="0" indent="0" algn="ctr">
              <a:buNone/>
            </a:pPr>
            <a:endParaRPr lang="ru-RU" b="1" dirty="0"/>
          </a:p>
          <a:p>
            <a:endParaRPr lang="ru-RU" dirty="0"/>
          </a:p>
        </p:txBody>
      </p:sp>
      <p:pic>
        <p:nvPicPr>
          <p:cNvPr id="3074" name="Picture 2" descr="&amp;Bcy;&amp;acy;&amp;gcy;&amp;rcy;&amp;acy;&amp;tcy;&amp;icy;&amp;ocy;&amp;ncy; &amp;Pcy;&amp;iocy;&amp;tcy;&amp;rcy;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4957" y="451282"/>
            <a:ext cx="3312020" cy="4405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&amp;Vcy;&amp;iecy;&amp;lcy;&amp;icy;&amp;kcy;&amp;icy;&amp;iecy; &amp;Rcy;&amp;ucy;&amp;scy;&amp;scy;&amp;kcy;&amp;icy;&amp;iecy; &amp;Pcy;&amp;ocy;&amp;lcy;&amp;kcy;&amp;ocy;&amp;vcy;&amp;ocy;&amp;dcy;&amp;tscy;&amp;ycy;. &amp;Ocy;&amp;bcy;&amp;scy;&amp;ucy;&amp;zhcy;&amp;dcy;&amp;iecy;&amp;ncy;&amp;icy;&amp;iecy; &amp;ncy;&amp;acy; LiveInternet - &amp;Rcy;&amp;ocy;&amp;scy;…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71970" y="424563"/>
            <a:ext cx="3432724" cy="4405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Rajevskij N 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25941" y="451282"/>
            <a:ext cx="3302095" cy="4405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53241" y="5159827"/>
            <a:ext cx="2815451" cy="1085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Пётр Иванович </a:t>
            </a:r>
            <a:endParaRPr lang="ru-RU" sz="2800" b="1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Багратион</a:t>
            </a:r>
            <a:endParaRPr lang="ru-RU" sz="28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70089" y="5241741"/>
            <a:ext cx="3760747" cy="11169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Михаил Богданович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Барклай </a:t>
            </a: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 </a:t>
            </a: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Толли</a:t>
            </a:r>
            <a:endParaRPr lang="ru-RU" sz="28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108001" y="5271817"/>
            <a:ext cx="3730765" cy="11169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Николай </a:t>
            </a: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Николаевич</a:t>
            </a: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28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Раевский</a:t>
            </a:r>
            <a:endParaRPr lang="ru-RU" sz="2800" b="1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18848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599"/>
            <a:ext cx="10936734" cy="615933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sz="31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26 </a:t>
            </a:r>
            <a:r>
              <a:rPr lang="ru-RU" sz="3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августа на Бородинском поле под </a:t>
            </a:r>
            <a:r>
              <a:rPr lang="ru-RU" sz="31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неумолкаемый </a:t>
            </a:r>
            <a:r>
              <a:rPr lang="ru-RU" sz="3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грохот артиллерии сошлись две огромные армии. </a:t>
            </a:r>
            <a:br>
              <a:rPr lang="ru-RU" sz="3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29245" y="2356532"/>
            <a:ext cx="8596668" cy="4501468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Picture 2" descr="Картинка 8 из 629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55127" y="0"/>
            <a:ext cx="7786742" cy="525933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63237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3" y="2160589"/>
            <a:ext cx="11007985" cy="4697411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Picture 4" descr="http://history.sgu.ru/img/x1-053.jpg"/>
          <p:cNvPicPr>
            <a:picLocks noChangeAspect="1" noChangeArrowheads="1"/>
          </p:cNvPicPr>
          <p:nvPr/>
        </p:nvPicPr>
        <p:blipFill>
          <a:blip r:embed="rId2" cstate="print"/>
          <a:srcRect l="10406"/>
          <a:stretch>
            <a:fillRect/>
          </a:stretch>
        </p:blipFill>
        <p:spPr bwMode="auto">
          <a:xfrm>
            <a:off x="308758" y="126384"/>
            <a:ext cx="11376560" cy="644067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290888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164</TotalTime>
  <Words>169</Words>
  <Application>Microsoft Office PowerPoint</Application>
  <PresentationFormat>Произвольный</PresentationFormat>
  <Paragraphs>68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Грань</vt:lpstr>
      <vt:lpstr>Отечественная война  1812 года.</vt:lpstr>
      <vt:lpstr>I вариант                                                  II вариант</vt:lpstr>
      <vt:lpstr>Слайд 3</vt:lpstr>
      <vt:lpstr>Бонапарт Наполеон  (1769 - 1821)  </vt:lpstr>
      <vt:lpstr>Генералы русской армии</vt:lpstr>
      <vt:lpstr>Светлейший князь Михаил Илларионович Голенищев-Кутузов-Смоленский  1745—1813  Командование на себя всеми русскими войсками принял Михаил Илларионович Кутузов. Кутузов понимал, что с каждым шагом вглубь России силы французов будут слабеть, а силы русских войск возрастать.  </vt:lpstr>
      <vt:lpstr>Слайд 7</vt:lpstr>
      <vt:lpstr>          26 августа на Бородинском поле под неумолкаемый грохот артиллерии сошлись две огромные армии.  </vt:lpstr>
      <vt:lpstr>Слайд 9</vt:lpstr>
      <vt:lpstr>Слайд 10</vt:lpstr>
      <vt:lpstr>Герои войны</vt:lpstr>
      <vt:lpstr>Благодарные потомки хранят память о событиях Отечественной войны 1812 года </vt:lpstr>
      <vt:lpstr>Слайд 13</vt:lpstr>
      <vt:lpstr>1. Кто командовал французскими войсками во    время войны 1812 года?  2. Почему русские войска отступали? 3. Кто стоял во главе русской армии? 4. Где прошло главное сражение? 5. Кто и как помогал русским солдатам? 6. Как русский народ увековечил память о тех страшных днях?   </vt:lpstr>
      <vt:lpstr>Молодцы!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Denis Naumov</dc:creator>
  <cp:lastModifiedBy>29-2</cp:lastModifiedBy>
  <cp:revision>20</cp:revision>
  <dcterms:created xsi:type="dcterms:W3CDTF">2015-03-09T08:55:50Z</dcterms:created>
  <dcterms:modified xsi:type="dcterms:W3CDTF">2019-05-06T03:06:30Z</dcterms:modified>
</cp:coreProperties>
</file>