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20" r:id="rId3"/>
    <p:sldId id="257" r:id="rId4"/>
    <p:sldId id="258" r:id="rId5"/>
    <p:sldId id="321" r:id="rId6"/>
    <p:sldId id="259" r:id="rId7"/>
    <p:sldId id="260" r:id="rId8"/>
    <p:sldId id="262" r:id="rId9"/>
    <p:sldId id="263" r:id="rId10"/>
    <p:sldId id="264" r:id="rId11"/>
    <p:sldId id="265" r:id="rId12"/>
    <p:sldId id="328" r:id="rId13"/>
    <p:sldId id="329" r:id="rId14"/>
    <p:sldId id="266" r:id="rId15"/>
    <p:sldId id="267" r:id="rId16"/>
    <p:sldId id="268" r:id="rId17"/>
    <p:sldId id="270" r:id="rId18"/>
    <p:sldId id="322" r:id="rId19"/>
    <p:sldId id="326" r:id="rId20"/>
    <p:sldId id="323" r:id="rId21"/>
    <p:sldId id="324" r:id="rId22"/>
    <p:sldId id="327" r:id="rId23"/>
    <p:sldId id="325" r:id="rId24"/>
    <p:sldId id="26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C43D4-BC1D-4095-B7A6-FCA38995383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206A5-7BDC-431D-BFA8-775C94578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01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78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459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7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3B37052-5E41-49A9-ACD6-182706DB536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CB2EA20-85FA-48EB-947A-D15A916E11E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31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7052-5E41-49A9-ACD6-182706DB536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A20-85FA-48EB-947A-D15A916E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87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7052-5E41-49A9-ACD6-182706DB536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A20-85FA-48EB-947A-D15A916E11E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2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7052-5E41-49A9-ACD6-182706DB536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A20-85FA-48EB-947A-D15A916E11E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597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7052-5E41-49A9-ACD6-182706DB536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A20-85FA-48EB-947A-D15A916E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649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7052-5E41-49A9-ACD6-182706DB536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A20-85FA-48EB-947A-D15A916E11E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501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7052-5E41-49A9-ACD6-182706DB536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A20-85FA-48EB-947A-D15A916E11E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098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7052-5E41-49A9-ACD6-182706DB536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A20-85FA-48EB-947A-D15A916E11E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92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7052-5E41-49A9-ACD6-182706DB536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A20-85FA-48EB-947A-D15A916E11E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59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7052-5E41-49A9-ACD6-182706DB536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A20-85FA-48EB-947A-D15A916E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34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7052-5E41-49A9-ACD6-182706DB536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A20-85FA-48EB-947A-D15A916E11E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26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7052-5E41-49A9-ACD6-182706DB536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A20-85FA-48EB-947A-D15A916E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20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7052-5E41-49A9-ACD6-182706DB536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A20-85FA-48EB-947A-D15A916E11E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91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7052-5E41-49A9-ACD6-182706DB536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A20-85FA-48EB-947A-D15A916E11E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83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7052-5E41-49A9-ACD6-182706DB536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A20-85FA-48EB-947A-D15A916E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78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7052-5E41-49A9-ACD6-182706DB536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A20-85FA-48EB-947A-D15A916E11E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24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7052-5E41-49A9-ACD6-182706DB536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A20-85FA-48EB-947A-D15A916E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49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B37052-5E41-49A9-ACD6-182706DB5360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B2EA20-85FA-48EB-947A-D15A916E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76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ou-26.buryatschool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ktoriyakotova197.wixsite.com/after-school-program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86615-310E-4938-AF82-3E672BFA7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4000" dirty="0"/>
              <a:t>Практическое использование мультимедийной библиотеки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F26E33-678D-4CF3-A7DE-8B7A40C312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Алгоритм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126502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584F6-35ED-4F18-9F87-34AFEEB97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836" y="604911"/>
            <a:ext cx="9475761" cy="377221"/>
          </a:xfrm>
        </p:spPr>
        <p:txBody>
          <a:bodyPr>
            <a:noAutofit/>
          </a:bodyPr>
          <a:lstStyle/>
          <a:p>
            <a:r>
              <a:rPr lang="ru-RU" sz="3600" b="1" dirty="0"/>
              <a:t>Действие седьмое: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7DE021-DB76-4BF3-89FA-3E27AFE0E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835" y="5192108"/>
            <a:ext cx="8665699" cy="68376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/>
              <a:t>Выйдет перечень источников, в которых есть слова из запроса, </a:t>
            </a:r>
            <a:r>
              <a:rPr lang="ru-RU" dirty="0">
                <a:solidFill>
                  <a:srgbClr val="7030A0"/>
                </a:solidFill>
              </a:rPr>
              <a:t>просмотрите выберете</a:t>
            </a:r>
            <a:r>
              <a:rPr lang="ru-RU" dirty="0"/>
              <a:t> из перечня нужное для вас, </a:t>
            </a:r>
            <a:r>
              <a:rPr lang="ru-RU" dirty="0">
                <a:solidFill>
                  <a:srgbClr val="7030A0"/>
                </a:solidFill>
              </a:rPr>
              <a:t>нажмите</a:t>
            </a:r>
            <a:r>
              <a:rPr lang="ru-RU" dirty="0"/>
              <a:t> на интересующий вас урок.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45863A-A528-49CC-997A-28C68D70BE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94" b="11167"/>
          <a:stretch/>
        </p:blipFill>
        <p:spPr>
          <a:xfrm>
            <a:off x="1250843" y="1194456"/>
            <a:ext cx="9032640" cy="378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27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69C60-B6BE-45FB-80FB-5A0F3D3CD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913" y="210668"/>
            <a:ext cx="7702174" cy="756312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4000" b="1" dirty="0"/>
              <a:t>Действие восьмое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9E8F30-D8CC-4FAD-8FCD-27F7E71C2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446" y="5512864"/>
            <a:ext cx="10621107" cy="75631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7030A0"/>
                </a:solidFill>
              </a:rPr>
              <a:t>Перейдите</a:t>
            </a:r>
            <a:r>
              <a:rPr lang="ru-RU" dirty="0"/>
              <a:t> на нужный ресурс. Потребуется регистрация для его полноценного использования,</a:t>
            </a:r>
            <a:r>
              <a:rPr lang="ru-RU" dirty="0">
                <a:solidFill>
                  <a:srgbClr val="7030A0"/>
                </a:solidFill>
              </a:rPr>
              <a:t> введите </a:t>
            </a:r>
            <a:r>
              <a:rPr lang="ru-RU" dirty="0"/>
              <a:t>логин и пароль электронной почты, это не займет много времени!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01BC19-12E9-4AC5-B503-C1F601063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6" r="923" b="11924"/>
          <a:stretch/>
        </p:blipFill>
        <p:spPr>
          <a:xfrm>
            <a:off x="1565088" y="1528345"/>
            <a:ext cx="9200270" cy="3801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7945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7C05EC-E1AE-4966-8E7A-F7734BAB2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96" r="2261" b="12952"/>
          <a:stretch/>
        </p:blipFill>
        <p:spPr>
          <a:xfrm>
            <a:off x="1418713" y="1978407"/>
            <a:ext cx="9354574" cy="3893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83DF65-8609-4EB6-B6B3-D2E73C026A35}"/>
              </a:ext>
            </a:extLst>
          </p:cNvPr>
          <p:cNvSpPr txBox="1"/>
          <p:nvPr/>
        </p:nvSpPr>
        <p:spPr>
          <a:xfrm>
            <a:off x="2775785" y="1055077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Обратите внимание на верхнюю часть рабочей панели. Вы можете выбрать</a:t>
            </a:r>
          </a:p>
          <a:p>
            <a:pPr algn="ctr"/>
            <a:r>
              <a:rPr lang="ru-RU" b="1" dirty="0"/>
              <a:t> интересующий Вас ПРЕДМЕТ и КЛАСС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455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A854EC-E596-47D3-A7DC-79B760B40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35" r="8619" b="11979"/>
          <a:stretch/>
        </p:blipFill>
        <p:spPr>
          <a:xfrm>
            <a:off x="791207" y="2402731"/>
            <a:ext cx="5226349" cy="2433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DE2E2F-4EDA-46D7-B524-F9E669C18F64}"/>
              </a:ext>
            </a:extLst>
          </p:cNvPr>
          <p:cNvSpPr txBox="1"/>
          <p:nvPr/>
        </p:nvSpPr>
        <p:spPr>
          <a:xfrm>
            <a:off x="6705601" y="1631852"/>
            <a:ext cx="4164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Например алгебра, 9 класс: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319E44-3F8F-4F7C-B32A-9D3165417F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" t="12745" r="10842" b="13759"/>
          <a:stretch/>
        </p:blipFill>
        <p:spPr>
          <a:xfrm>
            <a:off x="6174446" y="2381656"/>
            <a:ext cx="5226349" cy="2433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3E25B649-CEB7-41E7-A283-6851721E5701}"/>
              </a:ext>
            </a:extLst>
          </p:cNvPr>
          <p:cNvSpPr/>
          <p:nvPr/>
        </p:nvSpPr>
        <p:spPr>
          <a:xfrm>
            <a:off x="5441648" y="2644754"/>
            <a:ext cx="906297" cy="18285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AF2552-4A42-4A4C-8F2F-5A02E6B1294C}"/>
              </a:ext>
            </a:extLst>
          </p:cNvPr>
          <p:cNvSpPr/>
          <p:nvPr/>
        </p:nvSpPr>
        <p:spPr>
          <a:xfrm>
            <a:off x="948095" y="661183"/>
            <a:ext cx="51082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А так же просмотреть все темы уроков </a:t>
            </a:r>
          </a:p>
          <a:p>
            <a:pPr algn="ctr"/>
            <a:r>
              <a:rPr lang="ru-RU" sz="2800" dirty="0"/>
              <a:t>в выбранном класс и предмете.</a:t>
            </a:r>
          </a:p>
        </p:txBody>
      </p:sp>
    </p:spTree>
    <p:extLst>
      <p:ext uri="{BB962C8B-B14F-4D97-AF65-F5344CB8AC3E}">
        <p14:creationId xmlns:p14="http://schemas.microsoft.com/office/powerpoint/2010/main" val="49898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4BD80-3A8B-4197-BAC7-D3DF3B30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534572"/>
            <a:ext cx="9349151" cy="493279"/>
          </a:xfrm>
        </p:spPr>
        <p:txBody>
          <a:bodyPr>
            <a:noAutofit/>
          </a:bodyPr>
          <a:lstStyle/>
          <a:p>
            <a:r>
              <a:rPr lang="ru-RU" sz="3600" b="1" dirty="0"/>
              <a:t>Действие девятое: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692ECD-336F-464D-95ED-22E217047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42" y="1503938"/>
            <a:ext cx="3207434" cy="385012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Поиск электронной книги или статьи. </a:t>
            </a:r>
          </a:p>
          <a:p>
            <a:pPr marL="0" indent="0">
              <a:buNone/>
            </a:pPr>
            <a:r>
              <a:rPr lang="ru-RU" dirty="0"/>
              <a:t>Найдем произведение А.С. Пушкина «Евгений Онегин»:</a:t>
            </a:r>
          </a:p>
          <a:p>
            <a:pPr marL="0" indent="0">
              <a:buNone/>
            </a:pPr>
            <a:r>
              <a:rPr lang="ru-RU" dirty="0"/>
              <a:t>1. вводим в поисковую строку,</a:t>
            </a:r>
          </a:p>
          <a:p>
            <a:pPr marL="0" indent="0">
              <a:buNone/>
            </a:pPr>
            <a:r>
              <a:rPr lang="ru-RU" dirty="0"/>
              <a:t>2. выбираем в типах документов «Электронные книги», в базе данных «ЛитРес Школа», </a:t>
            </a:r>
          </a:p>
          <a:p>
            <a:pPr marL="0" indent="0">
              <a:buNone/>
            </a:pPr>
            <a:r>
              <a:rPr lang="ru-RU" dirty="0"/>
              <a:t>3. Нажимаем «Найти».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1205F3-B64C-455E-8E69-5344BFF6D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95" r="7563" b="6747"/>
          <a:stretch/>
        </p:blipFill>
        <p:spPr>
          <a:xfrm>
            <a:off x="3866177" y="1503938"/>
            <a:ext cx="7667082" cy="385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11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32FC9-7815-443A-B800-2FD44716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61627"/>
            <a:ext cx="9601196" cy="1303867"/>
          </a:xfrm>
        </p:spPr>
        <p:txBody>
          <a:bodyPr/>
          <a:lstStyle/>
          <a:p>
            <a:r>
              <a:rPr lang="ru-RU" dirty="0"/>
              <a:t>                                           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729F54-D6A4-4257-A635-2A7F2D668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02" y="1294228"/>
            <a:ext cx="3080825" cy="41781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Выбрать книгу, нажать, просмотреть. Можно заказать книгу для чтения в электронном виде. Для этого необходимо зарегистрироваться как читатель в «ЛитРес Школа» и получить доступ к полному тексту через библиотекаря школы.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1AB7DE-7C8E-4C4F-988A-61897BEDF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12" r="6411" b="4963"/>
          <a:stretch/>
        </p:blipFill>
        <p:spPr>
          <a:xfrm>
            <a:off x="4219833" y="1634065"/>
            <a:ext cx="7329843" cy="3589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7E9148-2C07-45C4-9B62-E8CA64953315}"/>
              </a:ext>
            </a:extLst>
          </p:cNvPr>
          <p:cNvSpPr/>
          <p:nvPr/>
        </p:nvSpPr>
        <p:spPr>
          <a:xfrm>
            <a:off x="4219832" y="790394"/>
            <a:ext cx="5725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Действие десятое: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31026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DFB0D-2B71-43FA-B1B7-1EF1588F1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784" y="590844"/>
            <a:ext cx="9278813" cy="738553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                                     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EE6E6-9A64-4F86-84C3-A87631933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73" y="960121"/>
            <a:ext cx="2275191" cy="491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 выбранной книге должна стоять пометка «Бесплатно». Только в этом случае библиотекарь имеет право выдать ее читателю сроком на один год.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416F63-475A-4250-8AF8-744E66483C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2589" r="19763" b="10337"/>
          <a:stretch/>
        </p:blipFill>
        <p:spPr>
          <a:xfrm>
            <a:off x="3121264" y="960120"/>
            <a:ext cx="8224662" cy="4441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522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CA78E-B2FC-4C49-B15D-BD8DD86F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Внимание! </a:t>
            </a:r>
            <a:br>
              <a:rPr lang="ru-RU" b="1" dirty="0">
                <a:solidFill>
                  <a:srgbClr val="FF0000"/>
                </a:solidFill>
              </a:rPr>
            </a:b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/>
              <a:t>Для удобства дальнейшего использования системы «БиблиоПоиск», не забудьте сохранить ресурс в закладках или на крепить на панели задач своего компьютера!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71EFAF-1890-4DB7-969B-41632A8C1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5345722"/>
            <a:ext cx="7820464" cy="53014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19901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D2C74-ED54-415B-8A3B-63906A11E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Инструкция пользователя: «Как пользоваться электронным каталогом школьной библиотеки МАОУ СОШ №26» г. Улан-Удэ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0D3782-3B32-434A-96B9-CF4EFCC03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874" y="2405575"/>
            <a:ext cx="9883723" cy="35872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Электронный каталог школьного информационно-библиотечного центра МАОУ СОШ №26 содержит более 6500 тысяч наименований. Включает библиографические описания следующих видов изданий: книги, электронные издания на CD, DVD дисках. Ежедневно пополняется библиографическими описаниями новых книг. В электронном каталоге вы найдете информацию о 65% изданий, представленных в фонде библиотеки. Вы можете воспользоваться каталогом при непосредственном посещении библиотек, а также по ссылке.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186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377A63-C4AF-44CF-A247-3969222B10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332" t="22792" r="14232" b="14064"/>
          <a:stretch/>
        </p:blipFill>
        <p:spPr>
          <a:xfrm>
            <a:off x="684766" y="877043"/>
            <a:ext cx="3369328" cy="5103914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2951265F-1696-4304-8C3C-19FC71FED015}"/>
              </a:ext>
            </a:extLst>
          </p:cNvPr>
          <p:cNvSpPr/>
          <p:nvPr/>
        </p:nvSpPr>
        <p:spPr>
          <a:xfrm>
            <a:off x="684766" y="2538691"/>
            <a:ext cx="3268094" cy="6049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EA7F7-6F8E-4E55-9556-5BFDD893F465}"/>
              </a:ext>
            </a:extLst>
          </p:cNvPr>
          <p:cNvSpPr txBox="1"/>
          <p:nvPr/>
        </p:nvSpPr>
        <p:spPr>
          <a:xfrm>
            <a:off x="1037282" y="123064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C148EC-BCA5-47EB-AC46-FD41B12B733B}"/>
              </a:ext>
            </a:extLst>
          </p:cNvPr>
          <p:cNvSpPr txBox="1"/>
          <p:nvPr/>
        </p:nvSpPr>
        <p:spPr>
          <a:xfrm>
            <a:off x="783076" y="2623096"/>
            <a:ext cx="336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ЭЛЕКТРОННЫЙ КАТАЛОГ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0DD76-818F-48ED-8286-15AEFBD9FCAB}"/>
              </a:ext>
            </a:extLst>
          </p:cNvPr>
          <p:cNvSpPr txBox="1"/>
          <p:nvPr/>
        </p:nvSpPr>
        <p:spPr>
          <a:xfrm>
            <a:off x="4605399" y="2672544"/>
            <a:ext cx="316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Программное обеспечение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C0526D-1726-4852-82C8-ECA57B0C6829}"/>
              </a:ext>
            </a:extLst>
          </p:cNvPr>
          <p:cNvSpPr txBox="1"/>
          <p:nvPr/>
        </p:nvSpPr>
        <p:spPr>
          <a:xfrm>
            <a:off x="4759125" y="1338278"/>
            <a:ext cx="15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1" name="Правая фигурная скобка 10">
            <a:extLst>
              <a:ext uri="{FF2B5EF4-FFF2-40B4-BE49-F238E27FC236}">
                <a16:creationId xmlns:a16="http://schemas.microsoft.com/office/drawing/2014/main" id="{EEA1E8DB-6A0C-46D0-A26D-1593103674D8}"/>
              </a:ext>
            </a:extLst>
          </p:cNvPr>
          <p:cNvSpPr/>
          <p:nvPr/>
        </p:nvSpPr>
        <p:spPr>
          <a:xfrm>
            <a:off x="4152404" y="2538691"/>
            <a:ext cx="452295" cy="604912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A44CB-3C86-45A0-8F1F-9F7181BBBF8A}"/>
              </a:ext>
            </a:extLst>
          </p:cNvPr>
          <p:cNvSpPr txBox="1"/>
          <p:nvPr/>
        </p:nvSpPr>
        <p:spPr>
          <a:xfrm>
            <a:off x="5207456" y="3557550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678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B0E88B-8E3F-42FC-BB77-D8847D8249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8" t="13583" r="13775" b="5179"/>
          <a:stretch/>
        </p:blipFill>
        <p:spPr>
          <a:xfrm>
            <a:off x="3085568" y="2153481"/>
            <a:ext cx="6466396" cy="403280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CA800A-668E-4771-B623-38E207744CB7}"/>
              </a:ext>
            </a:extLst>
          </p:cNvPr>
          <p:cNvSpPr/>
          <p:nvPr/>
        </p:nvSpPr>
        <p:spPr>
          <a:xfrm>
            <a:off x="1659989" y="28906"/>
            <a:ext cx="9063344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dirty="0">
              <a:ln w="0"/>
              <a:solidFill>
                <a:srgbClr val="2104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Доступ к ММБ для наших читателей</a:t>
            </a:r>
          </a:p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Через официальный сайт школы: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https://maou-26.buryatschool.ru/</a:t>
            </a:r>
            <a:endParaRPr lang="ru-RU" sz="3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0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703CB-5589-4455-BAC9-216761A5F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4" y="982133"/>
            <a:ext cx="10888394" cy="1282766"/>
          </a:xfrm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rgbClr val="C00000"/>
                </a:solidFill>
              </a:rPr>
              <a:t>Вариант 1:</a:t>
            </a:r>
            <a:r>
              <a:rPr lang="ru-RU" sz="2400" b="1" dirty="0">
                <a:solidFill>
                  <a:srgbClr val="C00000"/>
                </a:solidFill>
              </a:rPr>
              <a:t> Сканируйте </a:t>
            </a:r>
            <a:r>
              <a:rPr lang="en-US" sz="2400" b="1" dirty="0">
                <a:solidFill>
                  <a:srgbClr val="C00000"/>
                </a:solidFill>
              </a:rPr>
              <a:t>QR</a:t>
            </a:r>
            <a:r>
              <a:rPr lang="ru-RU" sz="2400" b="1" dirty="0">
                <a:solidFill>
                  <a:srgbClr val="C00000"/>
                </a:solidFill>
              </a:rPr>
              <a:t> код, перейдите по ссылке на своем телефоне в ЭК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502FB75-E87E-4725-8DAC-7241A1D50A6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185" y="2557992"/>
            <a:ext cx="3317875" cy="3317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570040-C3BE-4AE4-AC7F-7CABF7202304}"/>
              </a:ext>
            </a:extLst>
          </p:cNvPr>
          <p:cNvSpPr txBox="1"/>
          <p:nvPr/>
        </p:nvSpPr>
        <p:spPr>
          <a:xfrm>
            <a:off x="1111349" y="3162405"/>
            <a:ext cx="37420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на Вашем телефоне есть приложение </a:t>
            </a:r>
            <a:r>
              <a:rPr lang="ru-RU" b="1" dirty="0">
                <a:solidFill>
                  <a:srgbClr val="C00000"/>
                </a:solidFill>
              </a:rPr>
              <a:t>Сканер </a:t>
            </a:r>
            <a:r>
              <a:rPr lang="en-US" b="1" dirty="0">
                <a:solidFill>
                  <a:srgbClr val="C00000"/>
                </a:solidFill>
              </a:rPr>
              <a:t>QR</a:t>
            </a:r>
            <a:r>
              <a:rPr lang="ru-RU" b="1" dirty="0"/>
              <a:t>, </a:t>
            </a:r>
            <a:r>
              <a:rPr lang="ru-RU" dirty="0"/>
              <a:t>то можно воспользоваться им и моментально оказаться в Электронном каталоге школьной библиотеки</a:t>
            </a:r>
            <a:r>
              <a:rPr lang="ru-RU" b="1" dirty="0"/>
              <a:t>.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B35A1B73-A39C-4CB3-BFD4-608DC763E302}"/>
              </a:ext>
            </a:extLst>
          </p:cNvPr>
          <p:cNvSpPr/>
          <p:nvPr/>
        </p:nvSpPr>
        <p:spPr>
          <a:xfrm>
            <a:off x="5360841" y="3724560"/>
            <a:ext cx="1125415" cy="59084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63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32BE3-99CB-4770-B2DC-0DD597A2A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                   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9EC755-A060-4820-A282-809CE4ED48B4}"/>
              </a:ext>
            </a:extLst>
          </p:cNvPr>
          <p:cNvSpPr/>
          <p:nvPr/>
        </p:nvSpPr>
        <p:spPr>
          <a:xfrm>
            <a:off x="928468" y="647114"/>
            <a:ext cx="10466363" cy="6048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  <a:r>
              <a:rPr lang="ru-RU" sz="24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 Вернуться  на страничку сайта МАОУ СОШ №26 </a:t>
            </a:r>
            <a:r>
              <a:rPr lang="ru-RU" sz="2400" b="1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г.Улан</a:t>
            </a:r>
            <a:r>
              <a:rPr lang="ru-RU" sz="24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-Удэ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96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dirty="0">
                <a:solidFill>
                  <a:srgbClr val="1F386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поисковой строке любого браузера введите: «Сайт школы №26 г. Улан-Удэ»</a:t>
            </a:r>
            <a:endParaRPr lang="ru-RU" sz="1200" dirty="0"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96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dirty="0">
                <a:solidFill>
                  <a:srgbClr val="1F386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Открыть ссылку на официальный сайт школы</a:t>
            </a:r>
            <a:endParaRPr lang="ru-RU" sz="1200" dirty="0"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228600" algn="l"/>
              </a:tabLst>
            </a:pPr>
            <a:r>
              <a:rPr lang="ru-RU" dirty="0">
                <a:solidFill>
                  <a:srgbClr val="1F3864"/>
                </a:solidFill>
                <a:ea typeface="Times New Roman" panose="02020603050405020304" pitchFamily="18" charset="0"/>
              </a:rPr>
              <a:t>В правом углу найти панель с кнопкой «Развернуть», в раскрытой панели пролистать вниз до указания страницы «Электронный каталог» , нажать</a:t>
            </a:r>
            <a:endParaRPr lang="ru-RU" sz="1200" dirty="0"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228600" algn="l"/>
              </a:tabLst>
            </a:pPr>
            <a:r>
              <a:rPr lang="ru-RU" dirty="0">
                <a:solidFill>
                  <a:srgbClr val="1F3864"/>
                </a:solidFill>
                <a:ea typeface="Times New Roman" panose="02020603050405020304" pitchFamily="18" charset="0"/>
              </a:rPr>
              <a:t>Войти как гость, без регистрации</a:t>
            </a:r>
            <a:endParaRPr lang="ru-RU" sz="1200" dirty="0"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dirty="0">
                <a:solidFill>
                  <a:srgbClr val="1F386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Слева найти запись «Библиографический поиск», нажать на красную стрелочку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dirty="0">
                <a:solidFill>
                  <a:srgbClr val="1F386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появившемся окне набрать автора и(или) заглавие книги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dirty="0">
                <a:solidFill>
                  <a:srgbClr val="1F386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Из предложенного списка выбрать, нажать на кнопку в верхнем правом углу «Искать»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dirty="0">
                <a:solidFill>
                  <a:srgbClr val="1F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поиске по библиографии появится весь перечень книг данного автора. Из предложенного перечня книг можно выбрать только те, что нужны для дальнейшей работы с ними, нужно отметить их галочками.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  <a:tab pos="228600" algn="l"/>
              </a:tabLst>
            </a:pPr>
            <a:r>
              <a:rPr lang="ru-RU" dirty="0">
                <a:solidFill>
                  <a:srgbClr val="1F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Показать список отмеченных документов.   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180340" algn="l"/>
                <a:tab pos="228600" algn="l"/>
              </a:tabLst>
            </a:pPr>
            <a:r>
              <a:rPr lang="ru-RU" dirty="0">
                <a:solidFill>
                  <a:srgbClr val="1F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Можно зафиксировать результаты поиска: в конце страницы выберете действие: печать/ сохранение результатов поиска. Нажать кнопку «Выполнить». Появится перечень для печати, выполнить печать.</a:t>
            </a:r>
            <a:r>
              <a:rPr lang="ru-RU" sz="2000" dirty="0">
                <a:solidFill>
                  <a:srgbClr val="1F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28600" algn="l"/>
              </a:tabLs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50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377A63-C4AF-44CF-A247-3969222B10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332" t="22792" r="14232" b="14064"/>
          <a:stretch/>
        </p:blipFill>
        <p:spPr>
          <a:xfrm>
            <a:off x="684766" y="877043"/>
            <a:ext cx="3523580" cy="5337578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2951265F-1696-4304-8C3C-19FC71FED015}"/>
              </a:ext>
            </a:extLst>
          </p:cNvPr>
          <p:cNvSpPr/>
          <p:nvPr/>
        </p:nvSpPr>
        <p:spPr>
          <a:xfrm>
            <a:off x="750238" y="1497285"/>
            <a:ext cx="3080172" cy="6796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EA7F7-6F8E-4E55-9556-5BFDD893F465}"/>
              </a:ext>
            </a:extLst>
          </p:cNvPr>
          <p:cNvSpPr txBox="1"/>
          <p:nvPr/>
        </p:nvSpPr>
        <p:spPr>
          <a:xfrm>
            <a:off x="1293398" y="1564937"/>
            <a:ext cx="2130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ШКОЛЬНАЯ БИБЛИОТЕКА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C148EC-BCA5-47EB-AC46-FD41B12B733B}"/>
              </a:ext>
            </a:extLst>
          </p:cNvPr>
          <p:cNvSpPr txBox="1"/>
          <p:nvPr/>
        </p:nvSpPr>
        <p:spPr>
          <a:xfrm>
            <a:off x="750238" y="225229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0DD76-818F-48ED-8286-15AEFBD9FCAB}"/>
              </a:ext>
            </a:extLst>
          </p:cNvPr>
          <p:cNvSpPr txBox="1"/>
          <p:nvPr/>
        </p:nvSpPr>
        <p:spPr>
          <a:xfrm>
            <a:off x="4682262" y="2252298"/>
            <a:ext cx="316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9" name="Правая фигурная скобка 8">
            <a:extLst>
              <a:ext uri="{FF2B5EF4-FFF2-40B4-BE49-F238E27FC236}">
                <a16:creationId xmlns:a16="http://schemas.microsoft.com/office/drawing/2014/main" id="{C90CAA40-C940-4589-95F8-8B7633D57890}"/>
              </a:ext>
            </a:extLst>
          </p:cNvPr>
          <p:cNvSpPr/>
          <p:nvPr/>
        </p:nvSpPr>
        <p:spPr>
          <a:xfrm>
            <a:off x="4208346" y="1497285"/>
            <a:ext cx="564595" cy="720080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C0526D-1726-4852-82C8-ECA57B0C6829}"/>
              </a:ext>
            </a:extLst>
          </p:cNvPr>
          <p:cNvSpPr txBox="1"/>
          <p:nvPr/>
        </p:nvSpPr>
        <p:spPr>
          <a:xfrm>
            <a:off x="4584908" y="1686656"/>
            <a:ext cx="15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Сайт ШИБЦ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A44CB-3C86-45A0-8F1F-9F7181BBBF8A}"/>
              </a:ext>
            </a:extLst>
          </p:cNvPr>
          <p:cNvSpPr txBox="1"/>
          <p:nvPr/>
        </p:nvSpPr>
        <p:spPr>
          <a:xfrm>
            <a:off x="5207456" y="3557550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AC450-22CC-418E-BD91-509791C56806}"/>
              </a:ext>
            </a:extLst>
          </p:cNvPr>
          <p:cNvSpPr txBox="1"/>
          <p:nvPr/>
        </p:nvSpPr>
        <p:spPr>
          <a:xfrm>
            <a:off x="4982090" y="2059241"/>
            <a:ext cx="57288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Добро пожаловать на сайт </a:t>
            </a:r>
          </a:p>
          <a:p>
            <a:pPr algn="ctr"/>
            <a:r>
              <a:rPr lang="ru-RU" sz="2400" b="1" dirty="0"/>
              <a:t>школьного информационно-библиотечного центра»:</a:t>
            </a:r>
          </a:p>
          <a:p>
            <a:pPr algn="ctr"/>
            <a:r>
              <a:rPr lang="en-US" sz="2400" b="1" dirty="0">
                <a:hlinkClick r:id="rId4"/>
              </a:rPr>
              <a:t>https://viktoriyakotova197.wixsite.com/after-school-program</a:t>
            </a:r>
            <a:endParaRPr lang="ru-RU" sz="2400" b="1" dirty="0"/>
          </a:p>
          <a:p>
            <a:pPr algn="ctr"/>
            <a:r>
              <a:rPr lang="ru-RU" sz="2400" b="1" dirty="0"/>
              <a:t>Здесь каждый найдет для себя что то интересное, важное и полезное! </a:t>
            </a:r>
          </a:p>
          <a:p>
            <a:pPr algn="ctr"/>
            <a:r>
              <a:rPr lang="ru-RU" sz="2400" b="1" dirty="0"/>
              <a:t>Вход без регистрации.</a:t>
            </a:r>
          </a:p>
        </p:txBody>
      </p:sp>
    </p:spTree>
    <p:extLst>
      <p:ext uri="{BB962C8B-B14F-4D97-AF65-F5344CB8AC3E}">
        <p14:creationId xmlns:p14="http://schemas.microsoft.com/office/powerpoint/2010/main" val="412202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C0A86-BF42-4691-A9AA-130BB868B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17452"/>
            <a:ext cx="9601196" cy="618979"/>
          </a:xfrm>
        </p:spPr>
        <p:txBody>
          <a:bodyPr>
            <a:normAutofit fontScale="90000"/>
          </a:bodyPr>
          <a:lstStyle/>
          <a:p>
            <a:r>
              <a:rPr lang="ru-RU" dirty="0"/>
              <a:t>Страничка «ЭКО-школа»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680256-6E0E-4ACD-9755-C92AEC6BF7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53" r="345" b="11580"/>
          <a:stretch/>
        </p:blipFill>
        <p:spPr>
          <a:xfrm>
            <a:off x="787113" y="1603717"/>
            <a:ext cx="10707117" cy="413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25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5BFF1-AB48-4780-B1BF-EFEBB32B5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                   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14B13F-DB16-4D40-A440-DEA4770C3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311" y="1716258"/>
            <a:ext cx="9377286" cy="415961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</a:rPr>
              <a:t>Благодарю за внимание!</a:t>
            </a:r>
          </a:p>
          <a:p>
            <a:pPr marL="0" indent="0" algn="ctr">
              <a:buNone/>
            </a:pPr>
            <a:r>
              <a:rPr lang="ru-RU"/>
              <a:t>  </a:t>
            </a:r>
          </a:p>
          <a:p>
            <a:pPr marL="0" indent="0" algn="ctr">
              <a:buNone/>
            </a:pPr>
            <a:r>
              <a:rPr lang="ru-RU"/>
              <a:t>Попробуйте </a:t>
            </a:r>
            <a:r>
              <a:rPr lang="ru-RU" dirty="0"/>
              <a:t>произвести всю последовательность действий  на различных ресурсах мультимедийной библиотеки самостоятельно. Желаем вам удачной работы и результативных поисков!</a:t>
            </a:r>
          </a:p>
        </p:txBody>
      </p:sp>
    </p:spTree>
    <p:extLst>
      <p:ext uri="{BB962C8B-B14F-4D97-AF65-F5344CB8AC3E}">
        <p14:creationId xmlns:p14="http://schemas.microsoft.com/office/powerpoint/2010/main" val="234219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80C3B-4004-48FE-A361-35287CDDF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206" y="648525"/>
            <a:ext cx="8983391" cy="53316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Действие первое: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30F324-4966-436B-9975-68FBC8238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15" y="1181686"/>
            <a:ext cx="10199076" cy="48674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В поисковой строке любого браузера </a:t>
            </a:r>
            <a:r>
              <a:rPr lang="ru-RU" sz="4000" dirty="0">
                <a:solidFill>
                  <a:srgbClr val="7030A0"/>
                </a:solidFill>
              </a:rPr>
              <a:t>введите</a:t>
            </a:r>
            <a:r>
              <a:rPr lang="ru-RU" sz="4000" dirty="0"/>
              <a:t>: «Сайт школы №26 г. Улан-Удэ»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431E66-98AA-4D3B-8563-8EA93CA91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883" y="2450416"/>
            <a:ext cx="6686035" cy="375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6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77EBB-913D-4E2B-A6C7-659D3605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837" y="562707"/>
            <a:ext cx="9411286" cy="844061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Действие второе:</a:t>
            </a:r>
            <a:br>
              <a:rPr lang="ru-RU" sz="2800" b="1" dirty="0"/>
            </a:br>
            <a:r>
              <a:rPr lang="ru-RU" sz="2800" dirty="0">
                <a:solidFill>
                  <a:srgbClr val="7030A0"/>
                </a:solidFill>
              </a:rPr>
              <a:t>Открыть</a:t>
            </a:r>
            <a:r>
              <a:rPr lang="ru-RU" sz="2800" dirty="0"/>
              <a:t> ссылку на официальный сайт школы, </a:t>
            </a:r>
            <a:r>
              <a:rPr lang="ru-RU" sz="2800" dirty="0">
                <a:solidFill>
                  <a:srgbClr val="7030A0"/>
                </a:solidFill>
              </a:rPr>
              <a:t>развернуть</a:t>
            </a:r>
            <a:r>
              <a:rPr lang="ru-RU" sz="2800" dirty="0"/>
              <a:t> 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42381F9-3EEC-4805-9AAE-BD73496BC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4646" y="1406768"/>
            <a:ext cx="8482270" cy="476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60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377A63-C4AF-44CF-A247-3969222B10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332" t="22792" r="14232" b="14064"/>
          <a:stretch/>
        </p:blipFill>
        <p:spPr>
          <a:xfrm>
            <a:off x="684766" y="877043"/>
            <a:ext cx="3369328" cy="5103914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2951265F-1696-4304-8C3C-19FC71FED015}"/>
              </a:ext>
            </a:extLst>
          </p:cNvPr>
          <p:cNvSpPr/>
          <p:nvPr/>
        </p:nvSpPr>
        <p:spPr>
          <a:xfrm>
            <a:off x="491058" y="1645920"/>
            <a:ext cx="3563036" cy="14483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/>
              <a:t>БИБЛИОПОИСК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EA7F7-6F8E-4E55-9556-5BFDD893F465}"/>
              </a:ext>
            </a:extLst>
          </p:cNvPr>
          <p:cNvSpPr txBox="1"/>
          <p:nvPr/>
        </p:nvSpPr>
        <p:spPr>
          <a:xfrm>
            <a:off x="645027" y="1645920"/>
            <a:ext cx="3169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ШКОЛЬНАЯ БИБЛИОТЕКА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C148EC-BCA5-47EB-AC46-FD41B12B733B}"/>
              </a:ext>
            </a:extLst>
          </p:cNvPr>
          <p:cNvSpPr txBox="1"/>
          <p:nvPr/>
        </p:nvSpPr>
        <p:spPr>
          <a:xfrm>
            <a:off x="1294227" y="2447913"/>
            <a:ext cx="285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ЭЛЕКТРОННЫЙ КАТАЛОГ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0DD76-818F-48ED-8286-15AEFBD9FCAB}"/>
              </a:ext>
            </a:extLst>
          </p:cNvPr>
          <p:cNvSpPr txBox="1"/>
          <p:nvPr/>
        </p:nvSpPr>
        <p:spPr>
          <a:xfrm>
            <a:off x="4654983" y="2404927"/>
            <a:ext cx="316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Программное обеспечение</a:t>
            </a:r>
          </a:p>
        </p:txBody>
      </p:sp>
      <p:sp>
        <p:nvSpPr>
          <p:cNvPr id="9" name="Правая фигурная скобка 8">
            <a:extLst>
              <a:ext uri="{FF2B5EF4-FFF2-40B4-BE49-F238E27FC236}">
                <a16:creationId xmlns:a16="http://schemas.microsoft.com/office/drawing/2014/main" id="{C90CAA40-C940-4589-95F8-8B7633D57890}"/>
              </a:ext>
            </a:extLst>
          </p:cNvPr>
          <p:cNvSpPr/>
          <p:nvPr/>
        </p:nvSpPr>
        <p:spPr>
          <a:xfrm>
            <a:off x="4208064" y="1843808"/>
            <a:ext cx="465038" cy="367095"/>
          </a:xfrm>
          <a:prstGeom prst="rightBrace">
            <a:avLst>
              <a:gd name="adj1" fmla="val 8333"/>
              <a:gd name="adj2" fmla="val 53724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C0526D-1726-4852-82C8-ECA57B0C6829}"/>
              </a:ext>
            </a:extLst>
          </p:cNvPr>
          <p:cNvSpPr txBox="1"/>
          <p:nvPr/>
        </p:nvSpPr>
        <p:spPr>
          <a:xfrm>
            <a:off x="4752470" y="1831032"/>
            <a:ext cx="15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Сайт ШИБЦ</a:t>
            </a:r>
          </a:p>
        </p:txBody>
      </p:sp>
      <p:sp>
        <p:nvSpPr>
          <p:cNvPr id="11" name="Правая фигурная скобка 10">
            <a:extLst>
              <a:ext uri="{FF2B5EF4-FFF2-40B4-BE49-F238E27FC236}">
                <a16:creationId xmlns:a16="http://schemas.microsoft.com/office/drawing/2014/main" id="{EEA1E8DB-6A0C-46D0-A26D-1593103674D8}"/>
              </a:ext>
            </a:extLst>
          </p:cNvPr>
          <p:cNvSpPr/>
          <p:nvPr/>
        </p:nvSpPr>
        <p:spPr>
          <a:xfrm>
            <a:off x="4208063" y="2240967"/>
            <a:ext cx="465038" cy="727316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A44CB-3C86-45A0-8F1F-9F7181BBBF8A}"/>
              </a:ext>
            </a:extLst>
          </p:cNvPr>
          <p:cNvSpPr txBox="1"/>
          <p:nvPr/>
        </p:nvSpPr>
        <p:spPr>
          <a:xfrm>
            <a:off x="5022166" y="3429000"/>
            <a:ext cx="4526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Вот три составляющих нашей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 Мультимедийной библиотеки!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B39157-3AC6-471B-B0D5-886920A7FFDE}"/>
              </a:ext>
            </a:extLst>
          </p:cNvPr>
          <p:cNvSpPr/>
          <p:nvPr/>
        </p:nvSpPr>
        <p:spPr>
          <a:xfrm>
            <a:off x="4501014" y="618977"/>
            <a:ext cx="4235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…</a:t>
            </a:r>
            <a:r>
              <a:rPr lang="ru-RU" sz="3200" dirty="0">
                <a:solidFill>
                  <a:srgbClr val="7030A0"/>
                </a:solidFill>
              </a:rPr>
              <a:t>пролистать</a:t>
            </a:r>
            <a:r>
              <a:rPr lang="ru-RU" sz="3200" dirty="0"/>
              <a:t> вниз до:</a:t>
            </a:r>
          </a:p>
        </p:txBody>
      </p:sp>
    </p:spTree>
    <p:extLst>
      <p:ext uri="{BB962C8B-B14F-4D97-AF65-F5344CB8AC3E}">
        <p14:creationId xmlns:p14="http://schemas.microsoft.com/office/powerpoint/2010/main" val="3961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AF255-B7C0-4DF8-859A-B717E6FB2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1" y="618978"/>
            <a:ext cx="4632960" cy="1885071"/>
          </a:xfrm>
        </p:spPr>
        <p:txBody>
          <a:bodyPr>
            <a:normAutofit/>
          </a:bodyPr>
          <a:lstStyle/>
          <a:p>
            <a:r>
              <a:rPr lang="ru-RU" sz="3600" b="1" dirty="0"/>
              <a:t>Действие третье: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D705B7-3CD9-4173-A04D-57F12CABC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363" y="2799471"/>
            <a:ext cx="5275392" cy="24477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В правом углу найти панель с кнопкой «Развернуть», в раскрытой панели </a:t>
            </a:r>
            <a:r>
              <a:rPr lang="ru-RU" dirty="0">
                <a:solidFill>
                  <a:srgbClr val="7030A0"/>
                </a:solidFill>
              </a:rPr>
              <a:t>пролистайте</a:t>
            </a:r>
            <a:r>
              <a:rPr lang="ru-RU" dirty="0"/>
              <a:t> вниз до указания страницы «БиблиоПоиск», </a:t>
            </a:r>
            <a:r>
              <a:rPr lang="ru-RU" dirty="0">
                <a:solidFill>
                  <a:srgbClr val="7030A0"/>
                </a:solidFill>
              </a:rPr>
              <a:t>нажмите</a:t>
            </a:r>
            <a:r>
              <a:rPr lang="ru-RU" dirty="0"/>
              <a:t> на нее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EAE225-0E46-4724-936A-66AC92FB51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32" t="12083" r="14877" b="14064"/>
          <a:stretch/>
        </p:blipFill>
        <p:spPr>
          <a:xfrm>
            <a:off x="6761874" y="182193"/>
            <a:ext cx="3348110" cy="609972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3C36BE34-1ADA-4AC1-A4EF-5B3659E3A4F0}"/>
              </a:ext>
            </a:extLst>
          </p:cNvPr>
          <p:cNvSpPr/>
          <p:nvPr/>
        </p:nvSpPr>
        <p:spPr>
          <a:xfrm>
            <a:off x="7012751" y="2250829"/>
            <a:ext cx="2682237" cy="7174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библиопоиск</a:t>
            </a:r>
          </a:p>
        </p:txBody>
      </p:sp>
    </p:spTree>
    <p:extLst>
      <p:ext uri="{BB962C8B-B14F-4D97-AF65-F5344CB8AC3E}">
        <p14:creationId xmlns:p14="http://schemas.microsoft.com/office/powerpoint/2010/main" val="7340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193B6-3CDA-49C4-8CE9-A8A7B707D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786" y="613701"/>
            <a:ext cx="9757114" cy="467751"/>
          </a:xfrm>
        </p:spPr>
        <p:txBody>
          <a:bodyPr>
            <a:noAutofit/>
          </a:bodyPr>
          <a:lstStyle/>
          <a:p>
            <a:r>
              <a:rPr lang="ru-RU" sz="2800" b="1" dirty="0"/>
              <a:t>Действие четвертое</a:t>
            </a:r>
            <a:r>
              <a:rPr lang="ru-RU" sz="2800" dirty="0"/>
              <a:t>:</a:t>
            </a:r>
            <a:r>
              <a:rPr lang="ru-RU" sz="2800" dirty="0">
                <a:solidFill>
                  <a:srgbClr val="7030A0"/>
                </a:solidFill>
              </a:rPr>
              <a:t> рассмотрите </a:t>
            </a:r>
            <a:r>
              <a:rPr lang="ru-RU" sz="2800" dirty="0"/>
              <a:t>появившуюся панель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4B5A9B9-8E83-48E3-A052-45CDB50AB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14190" r="-3050" b="5757"/>
          <a:stretch/>
        </p:blipFill>
        <p:spPr>
          <a:xfrm>
            <a:off x="759653" y="1241473"/>
            <a:ext cx="10986869" cy="476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8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E6ED4-3A67-456D-9998-AC72CFDB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550" y="569838"/>
            <a:ext cx="5387925" cy="668119"/>
          </a:xfrm>
        </p:spPr>
        <p:txBody>
          <a:bodyPr>
            <a:normAutofit/>
          </a:bodyPr>
          <a:lstStyle/>
          <a:p>
            <a:r>
              <a:rPr lang="ru-RU" sz="3600" b="1" dirty="0"/>
              <a:t>Действие пятое: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9C52AC-D4AD-4412-8258-C7A0DDD5C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469" y="1139483"/>
            <a:ext cx="5387925" cy="47363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Допустим, Вам нужно найти урок на тему: «Отражение света»</a:t>
            </a:r>
          </a:p>
          <a:p>
            <a:pPr marL="0" indent="0" algn="ctr">
              <a:buNone/>
            </a:pPr>
            <a:r>
              <a:rPr lang="ru-RU" dirty="0"/>
              <a:t>В правой части найти «Параметры поиска». Сократить базы данных и типы документов в поиске (снять «галочки» на лишних базах), оставить то, что предполагается (в нашем случае урок на тему). Таким образом, останутся «Медиаресурсы» (в типах документов) и </a:t>
            </a:r>
            <a:endParaRPr lang="en-US" dirty="0"/>
          </a:p>
          <a:p>
            <a:pPr marL="0" indent="0" algn="ctr">
              <a:buNone/>
            </a:pPr>
            <a:r>
              <a:rPr lang="ru-RU" dirty="0"/>
              <a:t>«</a:t>
            </a:r>
            <a:r>
              <a:rPr lang="en-US" dirty="0" err="1"/>
              <a:t>ReshEdu</a:t>
            </a:r>
            <a:r>
              <a:rPr lang="ru-RU" dirty="0"/>
              <a:t>» - Российская электронная школа (в базах данных)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0433C9-C380-476F-AF9D-31911D154C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87" r="58923" b="8082"/>
          <a:stretch/>
        </p:blipFill>
        <p:spPr>
          <a:xfrm>
            <a:off x="6541475" y="780757"/>
            <a:ext cx="5008098" cy="50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53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035FF-F1BC-4255-A031-FB12AAC1A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071" y="534572"/>
            <a:ext cx="7596554" cy="576777"/>
          </a:xfrm>
        </p:spPr>
        <p:txBody>
          <a:bodyPr>
            <a:noAutofit/>
          </a:bodyPr>
          <a:lstStyle/>
          <a:p>
            <a:r>
              <a:rPr lang="ru-RU" sz="3200" b="1" dirty="0"/>
              <a:t>Действие шестое: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974E0D-1323-4902-ACFA-75682FC77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17" y="1617784"/>
            <a:ext cx="2723299" cy="425808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  <a:r>
              <a:rPr lang="ru-RU" dirty="0">
                <a:solidFill>
                  <a:srgbClr val="7030A0"/>
                </a:solidFill>
              </a:rPr>
              <a:t>Введите</a:t>
            </a:r>
            <a:r>
              <a:rPr lang="ru-RU" dirty="0"/>
              <a:t> запрос, например: «Отражение света», </a:t>
            </a:r>
            <a:r>
              <a:rPr lang="ru-RU" dirty="0">
                <a:solidFill>
                  <a:srgbClr val="7030A0"/>
                </a:solidFill>
              </a:rPr>
              <a:t>нажмите</a:t>
            </a:r>
            <a:r>
              <a:rPr lang="ru-RU" dirty="0"/>
              <a:t> «Найти»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9E0F65-B75D-49EE-90B7-6DD5C01E6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41" r="2724" b="13393"/>
          <a:stretch/>
        </p:blipFill>
        <p:spPr>
          <a:xfrm>
            <a:off x="3232319" y="1505245"/>
            <a:ext cx="8270364" cy="362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52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279</TotalTime>
  <Words>762</Words>
  <Application>Microsoft Office PowerPoint</Application>
  <PresentationFormat>Широкоэкранный</PresentationFormat>
  <Paragraphs>89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   Практическое использование мультимедийной библиотеки</vt:lpstr>
      <vt:lpstr>Презентация PowerPoint</vt:lpstr>
      <vt:lpstr>Действие первое:</vt:lpstr>
      <vt:lpstr>Действие второе: Открыть ссылку на официальный сайт школы, развернуть  </vt:lpstr>
      <vt:lpstr>Презентация PowerPoint</vt:lpstr>
      <vt:lpstr>Действие третье:</vt:lpstr>
      <vt:lpstr>Действие четвертое: рассмотрите появившуюся панель</vt:lpstr>
      <vt:lpstr>Действие пятое:</vt:lpstr>
      <vt:lpstr>Действие шестое:</vt:lpstr>
      <vt:lpstr>Действие седьмое:</vt:lpstr>
      <vt:lpstr> Действие восьмое</vt:lpstr>
      <vt:lpstr>Презентация PowerPoint</vt:lpstr>
      <vt:lpstr>Презентация PowerPoint</vt:lpstr>
      <vt:lpstr>Действие девятое:</vt:lpstr>
      <vt:lpstr>                                              </vt:lpstr>
      <vt:lpstr>                                                    </vt:lpstr>
      <vt:lpstr>      Внимание!   Для удобства дальнейшего использования системы «БиблиоПоиск», не забудьте сохранить ресурс в закладках или на крепить на панели задач своего компьютера!</vt:lpstr>
      <vt:lpstr>Инструкция пользователя: «Как пользоваться электронным каталогом школьной библиотеки МАОУ СОШ №26» г. Улан-Удэ</vt:lpstr>
      <vt:lpstr>Презентация PowerPoint</vt:lpstr>
      <vt:lpstr>Вариант 1: Сканируйте QR код, перейдите по ссылке на своем телефоне в ЭК  </vt:lpstr>
      <vt:lpstr>                                             </vt:lpstr>
      <vt:lpstr>Презентация PowerPoint</vt:lpstr>
      <vt:lpstr>Страничка «ЭКО-школа»</vt:lpstr>
      <vt:lpstr>           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Практическое использование ММБ в работе педагога</dc:title>
  <dc:creator>User</dc:creator>
  <cp:lastModifiedBy>User</cp:lastModifiedBy>
  <cp:revision>28</cp:revision>
  <dcterms:created xsi:type="dcterms:W3CDTF">2020-01-21T03:17:44Z</dcterms:created>
  <dcterms:modified xsi:type="dcterms:W3CDTF">2020-02-11T01:02:24Z</dcterms:modified>
</cp:coreProperties>
</file>