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maou26.buryatschool.ru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maou-26.buryatschool.ru/?section_id=152" TargetMode="External"/><Relationship Id="rId2" Type="http://schemas.openxmlformats.org/officeDocument/2006/relationships/hyperlink" Target="https://nsportal.ru/tsympilova-mariya-sergeevna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43001"/>
            <a:ext cx="7772400" cy="1219199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МАОУ «Средняя общеобразовательная школа №26» 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г. Улан-Удэ им.Героя Советского Союза </a:t>
            </a:r>
            <a:r>
              <a:rPr lang="ru-RU" sz="2800" b="1" dirty="0" err="1" smtClean="0">
                <a:solidFill>
                  <a:srgbClr val="002060"/>
                </a:solidFill>
              </a:rPr>
              <a:t>П.Ф.Сенчихина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85800" y="2133600"/>
            <a:ext cx="7772400" cy="4343400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0070C0"/>
                </a:solidFill>
              </a:rPr>
              <a:t>Эффективные практики патриотического воспитания</a:t>
            </a:r>
          </a:p>
          <a:p>
            <a:pPr algn="l"/>
            <a:r>
              <a:rPr lang="ru-RU" dirty="0" smtClean="0">
                <a:solidFill>
                  <a:srgbClr val="0070C0"/>
                </a:solidFill>
              </a:rPr>
              <a:t>Адрес сайта ОО: </a:t>
            </a:r>
            <a:r>
              <a:rPr lang="en-US" dirty="0" smtClean="0">
                <a:hlinkClick r:id="rId2"/>
              </a:rPr>
              <a:t>https://maou26.buryatschool.ru</a:t>
            </a:r>
            <a:endParaRPr lang="ru-RU" dirty="0" smtClean="0"/>
          </a:p>
          <a:p>
            <a:pPr algn="l"/>
            <a:r>
              <a:rPr lang="ru-RU" dirty="0" smtClean="0">
                <a:solidFill>
                  <a:srgbClr val="0070C0"/>
                </a:solidFill>
              </a:rPr>
              <a:t>ФИО руководителя: </a:t>
            </a:r>
          </a:p>
          <a:p>
            <a:pPr algn="l"/>
            <a:r>
              <a:rPr lang="ru-RU" dirty="0" err="1" smtClean="0">
                <a:solidFill>
                  <a:srgbClr val="0070C0"/>
                </a:solidFill>
              </a:rPr>
              <a:t>Мункоева</a:t>
            </a:r>
            <a:r>
              <a:rPr lang="ru-RU" dirty="0" smtClean="0">
                <a:solidFill>
                  <a:srgbClr val="0070C0"/>
                </a:solidFill>
              </a:rPr>
              <a:t> Людмила Владимировна</a:t>
            </a:r>
          </a:p>
          <a:p>
            <a:pPr algn="l"/>
            <a:r>
              <a:rPr lang="ru-RU" dirty="0" smtClean="0">
                <a:solidFill>
                  <a:srgbClr val="0070C0"/>
                </a:solidFill>
              </a:rPr>
              <a:t>Контакты руководителя: 8 (3012) 49 87 44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фото класса\фото конкурс\IMG_10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219200"/>
            <a:ext cx="4392372" cy="26366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2" descr="C:\Users\28\Desktop\Новая папка (2)\IMG_20220822_0933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22950" y="-12420600"/>
            <a:ext cx="2109689" cy="2819400"/>
          </a:xfrm>
          <a:prstGeom prst="rect">
            <a:avLst/>
          </a:prstGeom>
          <a:noFill/>
        </p:spPr>
      </p:pic>
      <p:pic>
        <p:nvPicPr>
          <p:cNvPr id="2052" name="Picture 4" descr="C:\Users\28\Desktop\Новая папка (2)\IMG_20220822_0933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7800" y="1752600"/>
            <a:ext cx="3250062" cy="4267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C:\Users\28\Desktop\Новая папка (2)\IMG-961372e1298e0b53a593361c6dac9749-V.jpg"/>
          <p:cNvPicPr>
            <a:picLocks noChangeAspect="1" noChangeArrowheads="1"/>
          </p:cNvPicPr>
          <p:nvPr/>
        </p:nvPicPr>
        <p:blipFill>
          <a:blip r:embed="rId5" cstate="print"/>
          <a:srcRect t="18365" r="7547" b="11295"/>
          <a:stretch>
            <a:fillRect/>
          </a:stretch>
        </p:blipFill>
        <p:spPr bwMode="auto">
          <a:xfrm>
            <a:off x="914400" y="4038600"/>
            <a:ext cx="4120055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13716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Период  реализации воспитательной практики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2438400"/>
            <a:ext cx="8077200" cy="36877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 </a:t>
            </a:r>
            <a:r>
              <a:rPr lang="ru-RU" sz="3600" b="1" dirty="0" smtClean="0">
                <a:solidFill>
                  <a:srgbClr val="0070C0"/>
                </a:solidFill>
              </a:rPr>
              <a:t>Долгосрочный проект.</a:t>
            </a:r>
          </a:p>
          <a:p>
            <a:pPr algn="just">
              <a:buNone/>
            </a:pPr>
            <a:r>
              <a:rPr lang="ru-RU" sz="3600" b="1" dirty="0" smtClean="0">
                <a:solidFill>
                  <a:srgbClr val="0070C0"/>
                </a:solidFill>
              </a:rPr>
              <a:t> Даты: сентябрь 2021 – май 2023гг</a:t>
            </a:r>
          </a:p>
          <a:p>
            <a:pPr algn="just">
              <a:buNone/>
            </a:pPr>
            <a:r>
              <a:rPr lang="ru-RU" sz="3600" b="1" dirty="0" smtClean="0">
                <a:solidFill>
                  <a:srgbClr val="0070C0"/>
                </a:solidFill>
              </a:rPr>
              <a:t> Практика патриотического воспитания</a:t>
            </a:r>
          </a:p>
          <a:p>
            <a:pPr algn="just">
              <a:buNone/>
            </a:pPr>
            <a:r>
              <a:rPr lang="ru-RU" sz="3600" b="1" dirty="0" smtClean="0">
                <a:solidFill>
                  <a:srgbClr val="0070C0"/>
                </a:solidFill>
              </a:rPr>
              <a:t>осуществляет свою деятельность</a:t>
            </a:r>
          </a:p>
          <a:p>
            <a:pPr algn="just">
              <a:buNone/>
            </a:pPr>
            <a:r>
              <a:rPr lang="ru-RU" sz="3600" b="1" dirty="0" smtClean="0">
                <a:solidFill>
                  <a:srgbClr val="0070C0"/>
                </a:solidFill>
              </a:rPr>
              <a:t>в течение нескольких учебных лет. </a:t>
            </a:r>
            <a:endParaRPr lang="ru-RU" sz="36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Результаты реализации практики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Picture 2" descr="C:\ВР\2020-2021\достижения ВР\2022\003.BM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45006" y="2133600"/>
            <a:ext cx="2478424" cy="3505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 descr="C:\ВР\2020-2021\достижения ВР\2022\004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2133600"/>
            <a:ext cx="2362200" cy="34786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C:\Users\28\Desktop\слет юнармии\Благодарность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0" y="3048000"/>
            <a:ext cx="2514600" cy="3350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ВР\2020-2021\достижения ВР\2022\005.BM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524000"/>
            <a:ext cx="2478424" cy="35051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 descr="C:\ВР\2020-2021\достижения ВР\2022\008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2819400"/>
            <a:ext cx="2478487" cy="3505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3" descr="001 (2)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9800" y="1447800"/>
            <a:ext cx="2478727" cy="3505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676400"/>
            <a:ext cx="7772400" cy="83820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solidFill>
                  <a:srgbClr val="002060"/>
                </a:solidFill>
              </a:rPr>
              <a:t>Ссылки: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3687763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nsportal.ru/tsympilova-mariya-sergeevna</a:t>
            </a:r>
            <a:endParaRPr lang="ru-RU" dirty="0" smtClean="0"/>
          </a:p>
          <a:p>
            <a:r>
              <a:rPr lang="en-US" dirty="0" smtClean="0">
                <a:hlinkClick r:id="rId3"/>
              </a:rPr>
              <a:t>https://maou-26.buryatschool.ru/?</a:t>
            </a:r>
            <a:r>
              <a:rPr lang="en-US" dirty="0" smtClean="0">
                <a:hlinkClick r:id="rId3"/>
              </a:rPr>
              <a:t>section_id=152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0"/>
            <a:ext cx="8229600" cy="14478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Авторы воспитательной практики: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48000"/>
            <a:ext cx="8229600" cy="3581400"/>
          </a:xfrm>
        </p:spPr>
        <p:txBody>
          <a:bodyPr>
            <a:normAutofit/>
          </a:bodyPr>
          <a:lstStyle/>
          <a:p>
            <a:pPr algn="just"/>
            <a:r>
              <a:rPr lang="ru-RU" sz="3600" b="1" dirty="0" err="1" smtClean="0">
                <a:solidFill>
                  <a:srgbClr val="0070C0"/>
                </a:solidFill>
              </a:rPr>
              <a:t>Цымпилова</a:t>
            </a:r>
            <a:r>
              <a:rPr lang="ru-RU" sz="3600" b="1" dirty="0" smtClean="0">
                <a:solidFill>
                  <a:srgbClr val="0070C0"/>
                </a:solidFill>
              </a:rPr>
              <a:t> Мария Сергеевна, классный руководитель 9 «Г» кадетского класса;</a:t>
            </a:r>
          </a:p>
          <a:p>
            <a:pPr algn="just"/>
            <a:r>
              <a:rPr lang="ru-RU" sz="3600" b="1" dirty="0" err="1" smtClean="0">
                <a:solidFill>
                  <a:srgbClr val="0070C0"/>
                </a:solidFill>
              </a:rPr>
              <a:t>Баторова</a:t>
            </a:r>
            <a:r>
              <a:rPr lang="ru-RU" sz="3600" b="1" dirty="0" smtClean="0">
                <a:solidFill>
                  <a:srgbClr val="0070C0"/>
                </a:solidFill>
              </a:rPr>
              <a:t> Елена </a:t>
            </a:r>
            <a:r>
              <a:rPr lang="ru-RU" sz="3600" b="1" dirty="0" err="1" smtClean="0">
                <a:solidFill>
                  <a:srgbClr val="0070C0"/>
                </a:solidFill>
              </a:rPr>
              <a:t>Бальжинимаевна</a:t>
            </a:r>
            <a:r>
              <a:rPr lang="ru-RU" sz="3600" b="1" dirty="0" smtClean="0">
                <a:solidFill>
                  <a:srgbClr val="0070C0"/>
                </a:solidFill>
              </a:rPr>
              <a:t>, заместитель директора по ВР.</a:t>
            </a:r>
            <a:endParaRPr lang="ru-RU" sz="36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99060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Актуальность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57400"/>
            <a:ext cx="8077200" cy="4495800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dirty="0" smtClean="0"/>
              <a:t>  </a:t>
            </a:r>
            <a:r>
              <a:rPr lang="ru-RU" dirty="0" smtClean="0">
                <a:solidFill>
                  <a:srgbClr val="0070C0"/>
                </a:solidFill>
              </a:rPr>
              <a:t>Патриотическое воспитание - это формирование у граждан, наших ребят, высокого патриотического сознания, чувства верности своему Отечеству, готовности к выполнению гражданского долга и конституционных обязанностей по защите интересов Родины. Патриотическое воспитание, безусловно, направлено на формирование и развитие личности, обладающей качествами гражданина - патриота Родины и способной успешно выполнять гражданские обязанности в мирное и военное время.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371600"/>
            <a:ext cx="7924800" cy="5486400"/>
          </a:xfrm>
        </p:spPr>
        <p:txBody>
          <a:bodyPr>
            <a:normAutofit fontScale="32500" lnSpcReduction="20000"/>
          </a:bodyPr>
          <a:lstStyle/>
          <a:p>
            <a:pPr algn="just">
              <a:buNone/>
            </a:pPr>
            <a:r>
              <a:rPr lang="ru-RU" sz="6200" b="1" dirty="0" smtClean="0"/>
              <a:t>      </a:t>
            </a:r>
            <a:r>
              <a:rPr lang="ru-RU" sz="6200" b="1" dirty="0" smtClean="0">
                <a:solidFill>
                  <a:srgbClr val="0070C0"/>
                </a:solidFill>
              </a:rPr>
              <a:t>Цель практики: </a:t>
            </a:r>
            <a:r>
              <a:rPr lang="ru-RU" sz="6200" dirty="0" smtClean="0">
                <a:solidFill>
                  <a:srgbClr val="0070C0"/>
                </a:solidFill>
              </a:rPr>
              <a:t>социальное становление, патриотическое воспитание и формирование активной гражданской позиции подростков в процессе интеллектуального, духовно-нравственного и физического развития, подготовка их к защите Отечества, привитие чувства патриотизма, гордости за Родину, страну, в котором живем.</a:t>
            </a:r>
            <a:endParaRPr lang="ru-RU" sz="6200" b="1" dirty="0" smtClean="0">
              <a:solidFill>
                <a:srgbClr val="0070C0"/>
              </a:solidFill>
            </a:endParaRPr>
          </a:p>
          <a:p>
            <a:pPr algn="just">
              <a:buNone/>
            </a:pPr>
            <a:r>
              <a:rPr lang="ru-RU" sz="6200" dirty="0" smtClean="0">
                <a:solidFill>
                  <a:srgbClr val="0070C0"/>
                </a:solidFill>
              </a:rPr>
              <a:t>        </a:t>
            </a:r>
            <a:r>
              <a:rPr lang="ru-RU" sz="6200" b="1" dirty="0" smtClean="0">
                <a:solidFill>
                  <a:srgbClr val="0070C0"/>
                </a:solidFill>
              </a:rPr>
              <a:t>Задачи:</a:t>
            </a:r>
            <a:endParaRPr lang="ru-RU" sz="6200" dirty="0" smtClean="0">
              <a:solidFill>
                <a:srgbClr val="0070C0"/>
              </a:solidFill>
            </a:endParaRPr>
          </a:p>
          <a:p>
            <a:pPr lvl="0" algn="just"/>
            <a:r>
              <a:rPr lang="ru-RU" sz="6200" dirty="0" smtClean="0">
                <a:solidFill>
                  <a:srgbClr val="0070C0"/>
                </a:solidFill>
              </a:rPr>
              <a:t>Формировать знания о Государственных символах России;</a:t>
            </a:r>
          </a:p>
          <a:p>
            <a:pPr lvl="0" algn="just"/>
            <a:r>
              <a:rPr lang="ru-RU" sz="6200" dirty="0" smtClean="0">
                <a:solidFill>
                  <a:srgbClr val="0070C0"/>
                </a:solidFill>
              </a:rPr>
              <a:t>углублять знания об основных событиях Великой отечественной войны;</a:t>
            </a:r>
          </a:p>
          <a:p>
            <a:pPr lvl="0" algn="just"/>
            <a:r>
              <a:rPr lang="ru-RU" sz="6200" dirty="0" smtClean="0">
                <a:solidFill>
                  <a:srgbClr val="0070C0"/>
                </a:solidFill>
              </a:rPr>
              <a:t>научить создавать и реализовывать творческие проекты;</a:t>
            </a:r>
          </a:p>
          <a:p>
            <a:pPr lvl="0" algn="just"/>
            <a:r>
              <a:rPr lang="ru-RU" sz="6200" dirty="0" smtClean="0">
                <a:solidFill>
                  <a:srgbClr val="0070C0"/>
                </a:solidFill>
              </a:rPr>
              <a:t>создавать условия для реализации каждым учащимся собственной гражданской позиции;</a:t>
            </a:r>
          </a:p>
          <a:p>
            <a:pPr lvl="0" algn="just"/>
            <a:r>
              <a:rPr lang="ru-RU" sz="6200" dirty="0" smtClean="0">
                <a:solidFill>
                  <a:srgbClr val="0070C0"/>
                </a:solidFill>
              </a:rPr>
              <a:t>воспитывать уважение к историческому прошлому России в целом  и своего родного края в частности;</a:t>
            </a:r>
          </a:p>
          <a:p>
            <a:pPr lvl="0" algn="just"/>
            <a:r>
              <a:rPr lang="ru-RU" sz="6200" dirty="0" smtClean="0">
                <a:solidFill>
                  <a:srgbClr val="0070C0"/>
                </a:solidFill>
              </a:rPr>
              <a:t>воспитывать патриотизм, активную жизненную позицию;</a:t>
            </a:r>
          </a:p>
          <a:p>
            <a:pPr lvl="0" algn="just"/>
            <a:r>
              <a:rPr lang="ru-RU" sz="6200" dirty="0" smtClean="0">
                <a:solidFill>
                  <a:srgbClr val="0070C0"/>
                </a:solidFill>
              </a:rPr>
              <a:t>развивать коммуникативные способности, умение работать в коллективе;</a:t>
            </a:r>
          </a:p>
          <a:p>
            <a:pPr lvl="0" algn="just"/>
            <a:r>
              <a:rPr lang="ru-RU" sz="6200" dirty="0" smtClean="0">
                <a:solidFill>
                  <a:srgbClr val="0070C0"/>
                </a:solidFill>
              </a:rPr>
              <a:t>формировать потребность в самопознании и самореализации.</a:t>
            </a:r>
          </a:p>
          <a:p>
            <a:pPr>
              <a:buNone/>
            </a:pP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9144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Планируемые результаты: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1200"/>
            <a:ext cx="8001000" cy="4876800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      </a:t>
            </a:r>
            <a:r>
              <a:rPr lang="ru-RU" dirty="0" smtClean="0">
                <a:solidFill>
                  <a:srgbClr val="0070C0"/>
                </a:solidFill>
              </a:rPr>
              <a:t>Учащиеся получат знания об основных статьях Конституции РФ, Федеральных Законов «Об обороне», «О воинской обязанности и военной службе», касающиеся военной службы, поступлению и учёбе в военных профессиональных учебных заведениях, права и обязанности граждан при поступлении на службу по контракту, требования, предъявляемые к гражданам, поступающим на контрактную службу, правила заключения контракта на военную службу, испытания для граждан, поступающих на службу по контракту, основные права и обязанности граждан при прохождении службы по контракту, основные правила поступления в военные профессиональные учебные заведения, основные права и обязанности граждан при обучении в военных профессиональных учебных заведениях, основные военно-учётные специальности, штатные должности военнослужащих и военные профессии, основные военные профессиональные учебные заведения Российской Федерации.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3400" y="1600200"/>
            <a:ext cx="8153400" cy="4525963"/>
          </a:xfrm>
        </p:spPr>
        <p:txBody>
          <a:bodyPr/>
          <a:lstStyle/>
          <a:p>
            <a:pPr algn="just">
              <a:buNone/>
            </a:pPr>
            <a:r>
              <a:rPr lang="ru-RU" sz="4800" b="1" dirty="0" smtClean="0">
                <a:solidFill>
                  <a:srgbClr val="002060"/>
                </a:solidFill>
              </a:rPr>
              <a:t>Целевая аудитория: </a:t>
            </a:r>
          </a:p>
          <a:p>
            <a:pPr algn="just">
              <a:buNone/>
            </a:pPr>
            <a:r>
              <a:rPr lang="ru-RU" sz="4800" dirty="0" smtClean="0">
                <a:solidFill>
                  <a:srgbClr val="002060"/>
                </a:solidFill>
              </a:rPr>
              <a:t>кадетские классы (5-9 классы),</a:t>
            </a:r>
          </a:p>
          <a:p>
            <a:pPr algn="just">
              <a:buNone/>
            </a:pPr>
            <a:r>
              <a:rPr lang="ru-RU" sz="4800" dirty="0" smtClean="0">
                <a:solidFill>
                  <a:srgbClr val="002060"/>
                </a:solidFill>
              </a:rPr>
              <a:t>юнармейский отряд.</a:t>
            </a:r>
          </a:p>
          <a:p>
            <a:pPr algn="just">
              <a:buNone/>
            </a:pPr>
            <a:r>
              <a:rPr lang="ru-RU" sz="4800" b="1" dirty="0" smtClean="0">
                <a:solidFill>
                  <a:srgbClr val="002060"/>
                </a:solidFill>
              </a:rPr>
              <a:t>Количество участников: </a:t>
            </a:r>
          </a:p>
          <a:p>
            <a:pPr algn="just">
              <a:buNone/>
            </a:pPr>
            <a:r>
              <a:rPr lang="ru-RU" sz="4800" dirty="0" smtClean="0">
                <a:solidFill>
                  <a:srgbClr val="002060"/>
                </a:solidFill>
              </a:rPr>
              <a:t>110 учащихся.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9144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Необходимые ресурсы: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Материально-технические: </a:t>
            </a:r>
            <a:r>
              <a:rPr lang="ru-RU" dirty="0" smtClean="0">
                <a:solidFill>
                  <a:srgbClr val="0070C0"/>
                </a:solidFill>
              </a:rPr>
              <a:t>интерактивная панель, ноутбук, принтер, фотоаппарат «Никон», видеокамера, аудиоколонки, школьный театр на 170 мест, борцовский зал для занятий самбо.</a:t>
            </a:r>
          </a:p>
          <a:p>
            <a:pPr algn="just"/>
            <a:endParaRPr lang="ru-RU" dirty="0" smtClean="0">
              <a:solidFill>
                <a:srgbClr val="0070C0"/>
              </a:solidFill>
            </a:endParaRPr>
          </a:p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Научно-методические: </a:t>
            </a:r>
            <a:r>
              <a:rPr lang="ru-RU" dirty="0" smtClean="0">
                <a:solidFill>
                  <a:srgbClr val="0070C0"/>
                </a:solidFill>
              </a:rPr>
              <a:t>выход в сеть Интернет, образовательные сайты РЭШ, сайт </a:t>
            </a:r>
            <a:r>
              <a:rPr lang="ru-RU" dirty="0" err="1" smtClean="0">
                <a:solidFill>
                  <a:srgbClr val="0070C0"/>
                </a:solidFill>
              </a:rPr>
              <a:t>Юнармии</a:t>
            </a:r>
            <a:r>
              <a:rPr lang="ru-RU" dirty="0" smtClean="0">
                <a:solidFill>
                  <a:srgbClr val="0070C0"/>
                </a:solidFill>
              </a:rPr>
              <a:t>, образовательная платформа «</a:t>
            </a:r>
            <a:r>
              <a:rPr lang="ru-RU" dirty="0" err="1" smtClean="0">
                <a:solidFill>
                  <a:srgbClr val="0070C0"/>
                </a:solidFill>
              </a:rPr>
              <a:t>Сферум</a:t>
            </a:r>
            <a:r>
              <a:rPr lang="ru-RU" dirty="0" smtClean="0">
                <a:solidFill>
                  <a:srgbClr val="0070C0"/>
                </a:solidFill>
              </a:rPr>
              <a:t>», социальная сеть «</a:t>
            </a:r>
            <a:r>
              <a:rPr lang="ru-RU" dirty="0" err="1" smtClean="0">
                <a:solidFill>
                  <a:srgbClr val="0070C0"/>
                </a:solidFill>
              </a:rPr>
              <a:t>Вконтакте</a:t>
            </a:r>
            <a:r>
              <a:rPr lang="ru-RU" dirty="0" smtClean="0">
                <a:solidFill>
                  <a:srgbClr val="0070C0"/>
                </a:solidFill>
              </a:rPr>
              <a:t>».</a:t>
            </a:r>
          </a:p>
          <a:p>
            <a:pPr algn="just">
              <a:buNone/>
            </a:pPr>
            <a:endParaRPr lang="ru-RU" dirty="0" smtClean="0">
              <a:solidFill>
                <a:srgbClr val="0070C0"/>
              </a:solidFill>
            </a:endParaRPr>
          </a:p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Кадровые:</a:t>
            </a:r>
          </a:p>
          <a:p>
            <a:pPr algn="just">
              <a:buNone/>
            </a:pPr>
            <a:r>
              <a:rPr lang="ru-RU" dirty="0" smtClean="0">
                <a:solidFill>
                  <a:srgbClr val="0070C0"/>
                </a:solidFill>
              </a:rPr>
              <a:t>     Педагоги ДО Центра допризывной подготовки и патриотического</a:t>
            </a:r>
          </a:p>
          <a:p>
            <a:pPr algn="just">
              <a:buNone/>
            </a:pPr>
            <a:r>
              <a:rPr lang="ru-RU" dirty="0" smtClean="0">
                <a:solidFill>
                  <a:srgbClr val="0070C0"/>
                </a:solidFill>
              </a:rPr>
              <a:t>     воспитания;</a:t>
            </a:r>
          </a:p>
          <a:p>
            <a:pPr algn="just">
              <a:buNone/>
            </a:pPr>
            <a:r>
              <a:rPr lang="ru-RU" dirty="0" smtClean="0">
                <a:solidFill>
                  <a:srgbClr val="0070C0"/>
                </a:solidFill>
              </a:rPr>
              <a:t>     Руководитель школьного музея «Патриот»;</a:t>
            </a:r>
          </a:p>
          <a:p>
            <a:pPr algn="just">
              <a:buNone/>
            </a:pPr>
            <a:r>
              <a:rPr lang="ru-RU" dirty="0" smtClean="0">
                <a:solidFill>
                  <a:srgbClr val="0070C0"/>
                </a:solidFill>
              </a:rPr>
              <a:t>     Учителя истории, обществознания и права.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ВР\2022-2023\СОШ 26 по УКР фото помещений\театр и дети\кабинет для дополнительных занятий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017" t="23571"/>
          <a:stretch>
            <a:fillRect/>
          </a:stretch>
        </p:blipFill>
        <p:spPr bwMode="auto">
          <a:xfrm>
            <a:off x="2438400" y="4038600"/>
            <a:ext cx="3907566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28\Downloads\IMG_20220222_1301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1371601"/>
            <a:ext cx="3352800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28\Downloads\IMG_20220506_1459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1371600"/>
            <a:ext cx="3810000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9906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Формы реализации: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91636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Классные часы;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Уроки мужества;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Экскурсии в Музеи города;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Участие в мероприятиях патриотической направленности ( Вахта памяти, Военный парад, Марш юных патриотов;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Военно-полевые сборы;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Военно-патриотическая игра «Зарница»;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Интеллектуальные игры по патриотическому воспитанию.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469</Words>
  <Application>Microsoft Office PowerPoint</Application>
  <PresentationFormat>Экран (4:3)</PresentationFormat>
  <Paragraphs>57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МАОУ «Средняя общеобразовательная школа №26»  г. Улан-Удэ им.Героя Советского Союза П.Ф.Сенчихина</vt:lpstr>
      <vt:lpstr>Авторы воспитательной практики:</vt:lpstr>
      <vt:lpstr>Актуальность</vt:lpstr>
      <vt:lpstr>Слайд 4</vt:lpstr>
      <vt:lpstr>Планируемые результаты:</vt:lpstr>
      <vt:lpstr>Слайд 6</vt:lpstr>
      <vt:lpstr>Необходимые ресурсы:</vt:lpstr>
      <vt:lpstr>Слайд 8</vt:lpstr>
      <vt:lpstr>Формы реализации:</vt:lpstr>
      <vt:lpstr>Слайд 10</vt:lpstr>
      <vt:lpstr>Период  реализации воспитательной практики</vt:lpstr>
      <vt:lpstr>Результаты реализации практики </vt:lpstr>
      <vt:lpstr>Слайд 13</vt:lpstr>
      <vt:lpstr>Ссылки: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Катенок</dc:creator>
  <cp:lastModifiedBy>28</cp:lastModifiedBy>
  <cp:revision>18</cp:revision>
  <dcterms:created xsi:type="dcterms:W3CDTF">2013-10-28T09:12:00Z</dcterms:created>
  <dcterms:modified xsi:type="dcterms:W3CDTF">2023-01-19T10:28:55Z</dcterms:modified>
</cp:coreProperties>
</file>