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maou26.buryatschool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ou-26.buryatschool.ru/?section_id=152" TargetMode="External"/><Relationship Id="rId2" Type="http://schemas.openxmlformats.org/officeDocument/2006/relationships/hyperlink" Target="https://nsportal.ru/tsympilova-mariya-sergeevn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21919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МАОУ «Средняя общеобразовательная школа №26»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г. Улан-Удэ им.Героя Советского Союза </a:t>
            </a:r>
            <a:r>
              <a:rPr lang="ru-RU" sz="2800" b="1" dirty="0" err="1" smtClean="0">
                <a:solidFill>
                  <a:srgbClr val="002060"/>
                </a:solidFill>
              </a:rPr>
              <a:t>П.Ф.Сенчихина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7772400" cy="43434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Эффективные практики патриотического воспитания</a:t>
            </a:r>
          </a:p>
          <a:p>
            <a:pPr algn="l"/>
            <a:r>
              <a:rPr lang="ru-RU" dirty="0" smtClean="0">
                <a:solidFill>
                  <a:srgbClr val="0070C0"/>
                </a:solidFill>
              </a:rPr>
              <a:t>Адрес сайта ОО: </a:t>
            </a:r>
            <a:r>
              <a:rPr lang="en-US" dirty="0" smtClean="0">
                <a:hlinkClick r:id="rId2"/>
              </a:rPr>
              <a:t>https://maou26.buryatschool.ru</a:t>
            </a:r>
            <a:endParaRPr lang="ru-RU" dirty="0" smtClean="0"/>
          </a:p>
          <a:p>
            <a:pPr algn="l"/>
            <a:r>
              <a:rPr lang="ru-RU" dirty="0" smtClean="0">
                <a:solidFill>
                  <a:srgbClr val="0070C0"/>
                </a:solidFill>
              </a:rPr>
              <a:t>ФИО руководителя: </a:t>
            </a:r>
          </a:p>
          <a:p>
            <a:pPr algn="l"/>
            <a:r>
              <a:rPr lang="ru-RU" dirty="0" err="1" smtClean="0">
                <a:solidFill>
                  <a:srgbClr val="0070C0"/>
                </a:solidFill>
              </a:rPr>
              <a:t>Мункоева</a:t>
            </a:r>
            <a:r>
              <a:rPr lang="ru-RU" dirty="0" smtClean="0">
                <a:solidFill>
                  <a:srgbClr val="0070C0"/>
                </a:solidFill>
              </a:rPr>
              <a:t> Людмила Владимировна</a:t>
            </a:r>
          </a:p>
          <a:p>
            <a:pPr algn="l"/>
            <a:r>
              <a:rPr lang="ru-RU" dirty="0" smtClean="0">
                <a:solidFill>
                  <a:srgbClr val="0070C0"/>
                </a:solidFill>
              </a:rPr>
              <a:t>Контакты руководителя: 8 (3012) 49 87 44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 класса\фото конкурс\IMG_1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4392372" cy="2636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28\Desktop\Новая папка (2)\IMG_20220822_093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2950" y="-12420600"/>
            <a:ext cx="2109689" cy="2819400"/>
          </a:xfrm>
          <a:prstGeom prst="rect">
            <a:avLst/>
          </a:prstGeom>
          <a:noFill/>
        </p:spPr>
      </p:pic>
      <p:pic>
        <p:nvPicPr>
          <p:cNvPr id="2052" name="Picture 4" descr="C:\Users\28\Desktop\Новая папка (2)\IMG_20220822_093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752600"/>
            <a:ext cx="3250062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28\Desktop\Новая папка (2)\IMG-961372e1298e0b53a593361c6dac9749-V.jpg"/>
          <p:cNvPicPr>
            <a:picLocks noChangeAspect="1" noChangeArrowheads="1"/>
          </p:cNvPicPr>
          <p:nvPr/>
        </p:nvPicPr>
        <p:blipFill>
          <a:blip r:embed="rId5" cstate="print"/>
          <a:srcRect t="18365" r="7547" b="11295"/>
          <a:stretch>
            <a:fillRect/>
          </a:stretch>
        </p:blipFill>
        <p:spPr bwMode="auto">
          <a:xfrm>
            <a:off x="914400" y="4038600"/>
            <a:ext cx="412005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Период  реализации воспитательной практики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2438400"/>
            <a:ext cx="8077200" cy="36877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Долгосрочный проект.</a:t>
            </a:r>
          </a:p>
          <a:p>
            <a:pPr algn="just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 Даты: сентябрь 2021 – май 2023гг</a:t>
            </a:r>
          </a:p>
          <a:p>
            <a:pPr algn="just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 Практика патриотического воспитания</a:t>
            </a:r>
          </a:p>
          <a:p>
            <a:pPr algn="just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осуществляет свою деятельность</a:t>
            </a:r>
          </a:p>
          <a:p>
            <a:pPr algn="just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в течение нескольких учебных лет. 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Результаты реализации практики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C:\ВР\2020-2021\достижения ВР\2022\00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5006" y="2133600"/>
            <a:ext cx="2478424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ВР\2020-2021\достижения ВР\2022\00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33600"/>
            <a:ext cx="2362200" cy="347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28\Desktop\слет юнармии\Благодарность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514600" cy="335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ВР\2020-2021\достижения ВР\2022\00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2478424" cy="350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ВР\2020-2021\достижения ВР\2022\00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19400"/>
            <a:ext cx="2478487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001 (2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447800"/>
            <a:ext cx="2478727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676400"/>
            <a:ext cx="77724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Ссылки: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nsportal.ru/tsympilova-mariya-sergeevna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https://maou-26.buryatschool.ru/?</a:t>
            </a:r>
            <a:r>
              <a:rPr lang="en-US" dirty="0" smtClean="0">
                <a:hlinkClick r:id="rId3"/>
              </a:rPr>
              <a:t>section_id=152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4478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Авторы воспитательной практики: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581400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err="1" smtClean="0">
                <a:solidFill>
                  <a:srgbClr val="0070C0"/>
                </a:solidFill>
              </a:rPr>
              <a:t>Цымпилова</a:t>
            </a:r>
            <a:r>
              <a:rPr lang="ru-RU" sz="3600" b="1" dirty="0" smtClean="0">
                <a:solidFill>
                  <a:srgbClr val="0070C0"/>
                </a:solidFill>
              </a:rPr>
              <a:t> Мария Сергеевна, классный руководитель 9 «Г» кадетского класса;</a:t>
            </a:r>
          </a:p>
          <a:p>
            <a:pPr algn="just"/>
            <a:r>
              <a:rPr lang="ru-RU" sz="3600" b="1" dirty="0" err="1" smtClean="0">
                <a:solidFill>
                  <a:srgbClr val="0070C0"/>
                </a:solidFill>
              </a:rPr>
              <a:t>Баторова</a:t>
            </a:r>
            <a:r>
              <a:rPr lang="ru-RU" sz="3600" b="1" dirty="0" smtClean="0">
                <a:solidFill>
                  <a:srgbClr val="0070C0"/>
                </a:solidFill>
              </a:rPr>
              <a:t> Елена </a:t>
            </a:r>
            <a:r>
              <a:rPr lang="ru-RU" sz="3600" b="1" dirty="0" err="1" smtClean="0">
                <a:solidFill>
                  <a:srgbClr val="0070C0"/>
                </a:solidFill>
              </a:rPr>
              <a:t>Бальжинимаевна</a:t>
            </a:r>
            <a:r>
              <a:rPr lang="ru-RU" sz="3600" b="1" dirty="0" smtClean="0">
                <a:solidFill>
                  <a:srgbClr val="0070C0"/>
                </a:solidFill>
              </a:rPr>
              <a:t>, заместитель директора по ВР.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Актуальность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077200" cy="449580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  </a:t>
            </a:r>
            <a:r>
              <a:rPr lang="ru-RU" dirty="0" smtClean="0">
                <a:solidFill>
                  <a:srgbClr val="0070C0"/>
                </a:solidFill>
              </a:rPr>
              <a:t>Патриотическое воспитание - это формирование у граждан, наших ребят, высокого патриотического сознания, чувства верности своему Отечеству, готовности к выполнению гражданского долга и конституционных обязанностей по защите интересов Родины. Патриотическое воспитание, безусловно, направлено на формирование и развитие личности, обладающей качествами гражданина - патриота Родины и способной успешно выполнять гражданские обязанности в мирное и военное время.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5486400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r>
              <a:rPr lang="ru-RU" sz="6200" b="1" dirty="0" smtClean="0"/>
              <a:t>      </a:t>
            </a:r>
            <a:r>
              <a:rPr lang="ru-RU" sz="6200" b="1" dirty="0" smtClean="0">
                <a:solidFill>
                  <a:srgbClr val="0070C0"/>
                </a:solidFill>
              </a:rPr>
              <a:t>Цель практики: </a:t>
            </a:r>
            <a:r>
              <a:rPr lang="ru-RU" sz="6200" dirty="0" smtClean="0">
                <a:solidFill>
                  <a:srgbClr val="0070C0"/>
                </a:solidFill>
              </a:rPr>
              <a:t>социальное становление, патриотическое воспитание и формирование активной гражданской позиции подростков в процессе интеллектуального, духовно-нравственного и физического развития, подготовка их к защите Отечества, привитие чувства патриотизма, гордости за Родину, страну, в котором живем.</a:t>
            </a:r>
            <a:endParaRPr lang="ru-RU" sz="6200" b="1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ru-RU" sz="6200" dirty="0" smtClean="0">
                <a:solidFill>
                  <a:srgbClr val="0070C0"/>
                </a:solidFill>
              </a:rPr>
              <a:t>        </a:t>
            </a:r>
            <a:r>
              <a:rPr lang="ru-RU" sz="6200" b="1" dirty="0" smtClean="0">
                <a:solidFill>
                  <a:srgbClr val="0070C0"/>
                </a:solidFill>
              </a:rPr>
              <a:t>Задачи:</a:t>
            </a:r>
            <a:endParaRPr lang="ru-RU" sz="6200" dirty="0" smtClean="0">
              <a:solidFill>
                <a:srgbClr val="0070C0"/>
              </a:solidFill>
            </a:endParaRP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Формировать знания о Государственных символах России;</a:t>
            </a: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углублять знания об основных событиях Великой отечественной войны;</a:t>
            </a: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научить создавать и реализовывать творческие проекты;</a:t>
            </a: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создавать условия для реализации каждым учащимся собственной гражданской позиции;</a:t>
            </a: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воспитывать уважение к историческому прошлому России в целом  и своего родного края в частности;</a:t>
            </a: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воспитывать патриотизм, активную жизненную позицию;</a:t>
            </a: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развивать коммуникативные способности, умение работать в коллективе;</a:t>
            </a:r>
          </a:p>
          <a:p>
            <a:pPr lvl="0" algn="just"/>
            <a:r>
              <a:rPr lang="ru-RU" sz="6200" dirty="0" smtClean="0">
                <a:solidFill>
                  <a:srgbClr val="0070C0"/>
                </a:solidFill>
              </a:rPr>
              <a:t>формировать потребность в самопознании и самореализации.</a:t>
            </a:r>
          </a:p>
          <a:p>
            <a:pPr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Планируемые результаты: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1200"/>
            <a:ext cx="8001000" cy="487680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      </a:t>
            </a:r>
            <a:r>
              <a:rPr lang="ru-RU" dirty="0" smtClean="0">
                <a:solidFill>
                  <a:srgbClr val="0070C0"/>
                </a:solidFill>
              </a:rPr>
              <a:t>Учащиеся получат знания об основных статьях Конституции РФ, Федеральных Законов «Об обороне», «О воинской обязанности и военной службе», касающиеся военной службы, поступлению и учёбе в военных профессиональных учебных заведениях, права и обязанности граждан при поступлении на службу по контракту, требования, предъявляемые к гражданам, поступающим на контрактную службу, правила заключения контракта на военную службу, испытания для граждан, поступающих на службу по контракту, основные права и обязанности граждан при прохождении службы по контракту, основные правила поступления в военные профессиональные учебные заведения, основные права и обязанности граждан при обучении в военных профессиональных учебных заведениях, основные военно-учётные специальности, штатные должности военнослужащих и военные профессии, основные военные профессиональные учебные заведения Российской Федерации.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525963"/>
          </a:xfrm>
        </p:spPr>
        <p:txBody>
          <a:bodyPr/>
          <a:lstStyle/>
          <a:p>
            <a:pPr algn="just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Целевая аудитория: </a:t>
            </a:r>
          </a:p>
          <a:p>
            <a:pPr algn="just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кадетские классы (5-9 классы),</a:t>
            </a:r>
          </a:p>
          <a:p>
            <a:pPr algn="just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юнармейский отряд.</a:t>
            </a:r>
          </a:p>
          <a:p>
            <a:pPr algn="just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Количество участников: </a:t>
            </a:r>
          </a:p>
          <a:p>
            <a:pPr algn="just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110 учащихся.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Необходимые ресурсы: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Материально-технические: </a:t>
            </a:r>
            <a:r>
              <a:rPr lang="ru-RU" dirty="0" smtClean="0">
                <a:solidFill>
                  <a:srgbClr val="0070C0"/>
                </a:solidFill>
              </a:rPr>
              <a:t>интерактивная панель, ноутбук, принтер, фотоаппарат «Никон», видеокамера, аудиоколонки, школьный театр на 170 мест, борцовский зал для занятий самбо.</a:t>
            </a:r>
          </a:p>
          <a:p>
            <a:pPr algn="just"/>
            <a:endParaRPr lang="ru-RU" dirty="0" smtClean="0">
              <a:solidFill>
                <a:srgbClr val="0070C0"/>
              </a:solidFill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Научно-методические: </a:t>
            </a:r>
            <a:r>
              <a:rPr lang="ru-RU" dirty="0" smtClean="0">
                <a:solidFill>
                  <a:srgbClr val="0070C0"/>
                </a:solidFill>
              </a:rPr>
              <a:t>выход в сеть Интернет, образовательные сайты РЭШ, сайт </a:t>
            </a:r>
            <a:r>
              <a:rPr lang="ru-RU" dirty="0" err="1" smtClean="0">
                <a:solidFill>
                  <a:srgbClr val="0070C0"/>
                </a:solidFill>
              </a:rPr>
              <a:t>Юнармии</a:t>
            </a:r>
            <a:r>
              <a:rPr lang="ru-RU" dirty="0" smtClean="0">
                <a:solidFill>
                  <a:srgbClr val="0070C0"/>
                </a:solidFill>
              </a:rPr>
              <a:t>, образовательная платформа «</a:t>
            </a:r>
            <a:r>
              <a:rPr lang="ru-RU" dirty="0" err="1" smtClean="0">
                <a:solidFill>
                  <a:srgbClr val="0070C0"/>
                </a:solidFill>
              </a:rPr>
              <a:t>Сферум</a:t>
            </a:r>
            <a:r>
              <a:rPr lang="ru-RU" dirty="0" smtClean="0">
                <a:solidFill>
                  <a:srgbClr val="0070C0"/>
                </a:solidFill>
              </a:rPr>
              <a:t>», социальная сеть «</a:t>
            </a:r>
            <a:r>
              <a:rPr lang="ru-RU" dirty="0" err="1" smtClean="0">
                <a:solidFill>
                  <a:srgbClr val="0070C0"/>
                </a:solidFill>
              </a:rPr>
              <a:t>Вконтакте</a:t>
            </a:r>
            <a:r>
              <a:rPr lang="ru-RU" dirty="0" smtClean="0">
                <a:solidFill>
                  <a:srgbClr val="0070C0"/>
                </a:solidFill>
              </a:rPr>
              <a:t>».</a:t>
            </a:r>
          </a:p>
          <a:p>
            <a:pPr algn="just"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Кадровые: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     Педагоги ДО Центра допризывной подготовки и патриотического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     воспитания;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     Руководитель школьного музея «Патриот»;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     Учителя истории, обществознания и права.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ВР\2022-2023\СОШ 26 по УКР фото помещений\театр и дети\кабинет для дополнительных заняти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7" t="23571"/>
          <a:stretch>
            <a:fillRect/>
          </a:stretch>
        </p:blipFill>
        <p:spPr bwMode="auto">
          <a:xfrm>
            <a:off x="2438400" y="4038600"/>
            <a:ext cx="3907566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28\Downloads\IMG_20220222_130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371601"/>
            <a:ext cx="33528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28\Downloads\IMG_20220506_145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371600"/>
            <a:ext cx="38100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906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Формы реализации: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Классные часы;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Уроки мужества;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Экскурсии в Музеи города;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Участие в мероприятиях патриотической направленности ( Вахта памяти, Военный парад, Марш юных патриотов;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Военно-полевые сборы;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Военно-патриотическая игра «Зарница»;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Интеллектуальные игры по патриотическому воспитанию.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469</Words>
  <Application>Microsoft Office PowerPoint</Application>
  <PresentationFormat>Экран (4:3)</PresentationFormat>
  <Paragraphs>57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МАОУ «Средняя общеобразовательная школа №26»  г. Улан-Удэ им.Героя Советского Союза П.Ф.Сенчихина</vt:lpstr>
      <vt:lpstr>Авторы воспитательной практики:</vt:lpstr>
      <vt:lpstr>Актуальность</vt:lpstr>
      <vt:lpstr>Слайд 4</vt:lpstr>
      <vt:lpstr>Планируемые результаты:</vt:lpstr>
      <vt:lpstr>Слайд 6</vt:lpstr>
      <vt:lpstr>Необходимые ресурсы:</vt:lpstr>
      <vt:lpstr>Слайд 8</vt:lpstr>
      <vt:lpstr>Формы реализации:</vt:lpstr>
      <vt:lpstr>Слайд 10</vt:lpstr>
      <vt:lpstr>Период  реализации воспитательной практики</vt:lpstr>
      <vt:lpstr>Результаты реализации практики </vt:lpstr>
      <vt:lpstr>Слайд 13</vt:lpstr>
      <vt:lpstr>Ссылки: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28</cp:lastModifiedBy>
  <cp:revision>18</cp:revision>
  <dcterms:created xsi:type="dcterms:W3CDTF">2013-10-28T09:12:00Z</dcterms:created>
  <dcterms:modified xsi:type="dcterms:W3CDTF">2023-01-19T10:28:55Z</dcterms:modified>
</cp:coreProperties>
</file>