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_rels/notesSlide6.xml.rels" ContentType="application/vnd.openxmlformats-package.relationships+xml"/>
  <Override PartName="/ppt/notesSlides/_rels/notesSlide8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jpeg" ContentType="image/jpeg"/>
  <Override PartName="/ppt/media/image17.png" ContentType="image/png"/>
  <Override PartName="/ppt/media/image18.png" ContentType="image/png"/>
  <Override PartName="/ppt/media/image19.png" ContentType="image/png"/>
  <Override PartName="/ppt/media/image40.jpeg" ContentType="image/jpe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36.jpeg" ContentType="image/jpe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41.jpeg" ContentType="image/jpeg"/>
  <Override PartName="/ppt/media/image30.png" ContentType="image/png"/>
  <Override PartName="/ppt/media/image31.png" ContentType="image/png"/>
  <Override PartName="/ppt/media/image32.png" ContentType="image/png"/>
  <Override PartName="/ppt/media/image33.png" ContentType="image/png"/>
  <Override PartName="/ppt/media/image34.png" ContentType="image/png"/>
  <Override PartName="/ppt/media/image37.jpeg" ContentType="image/jpeg"/>
  <Override PartName="/ppt/media/image35.png" ContentType="image/png"/>
  <Override PartName="/ppt/media/image45.png" ContentType="image/png"/>
  <Override PartName="/ppt/media/image38.jpeg" ContentType="image/jpeg"/>
  <Override PartName="/ppt/media/image39.jpeg" ContentType="image/jpeg"/>
  <Override PartName="/ppt/media/image42.jpeg" ContentType="image/jpeg"/>
  <Override PartName="/ppt/media/image50.png" ContentType="image/png"/>
  <Override PartName="/ppt/media/image43.jpeg" ContentType="image/jpeg"/>
  <Override PartName="/ppt/media/image44.png" ContentType="image/png"/>
  <Override PartName="/ppt/media/image46.png" ContentType="image/png"/>
  <Override PartName="/ppt/media/image47.png" ContentType="image/png"/>
  <Override PartName="/ppt/media/image48.png" ContentType="image/png"/>
  <Override PartName="/ppt/media/image49.jpeg" ContentType="image/jpeg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XO Oriel"/>
              </a:rPr>
              <a:t>Для правки формата примечаний щёлкните мышью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nos"/>
              </a:rPr>
              <a:t>&lt;заголовок&gt;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nos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nos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D14B230F-A942-4032-B7A5-E570A4387229}" type="slidenum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nos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242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BB238BAD-9DC7-4FEE-AD4E-085C8FB89F04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244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6DC34E23-C679-4DCE-8EF9-76D85382BE7F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502920" y="4983480"/>
            <a:ext cx="8183520" cy="48740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0292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69656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2920" y="271764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502920" y="271764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69656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50292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41" name="" descr=""/>
          <p:cNvPicPr/>
          <p:nvPr/>
        </p:nvPicPr>
        <p:blipFill>
          <a:blip r:embed="rId2"/>
          <a:stretch/>
        </p:blipFill>
        <p:spPr>
          <a:xfrm>
            <a:off x="1970640" y="530280"/>
            <a:ext cx="5248080" cy="4187520"/>
          </a:xfrm>
          <a:prstGeom prst="rect">
            <a:avLst/>
          </a:prstGeom>
          <a:ln>
            <a:noFill/>
          </a:ln>
        </p:spPr>
      </p:pic>
      <p:pic>
        <p:nvPicPr>
          <p:cNvPr id="42" name="" descr=""/>
          <p:cNvPicPr/>
          <p:nvPr/>
        </p:nvPicPr>
        <p:blipFill>
          <a:blip r:embed="rId3"/>
          <a:stretch/>
        </p:blipFill>
        <p:spPr>
          <a:xfrm>
            <a:off x="1970640" y="530280"/>
            <a:ext cx="5248080" cy="418752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subTitle"/>
          </p:nvPr>
        </p:nvSpPr>
        <p:spPr>
          <a:xfrm>
            <a:off x="502920" y="4983480"/>
            <a:ext cx="8183520" cy="48740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50292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69656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502920" y="271764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502920" y="271764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469656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50292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82" name="" descr=""/>
          <p:cNvPicPr/>
          <p:nvPr/>
        </p:nvPicPr>
        <p:blipFill>
          <a:blip r:embed="rId2"/>
          <a:stretch/>
        </p:blipFill>
        <p:spPr>
          <a:xfrm>
            <a:off x="1970640" y="530280"/>
            <a:ext cx="5248080" cy="4187520"/>
          </a:xfrm>
          <a:prstGeom prst="rect">
            <a:avLst/>
          </a:prstGeom>
          <a:ln>
            <a:noFill/>
          </a:ln>
        </p:spPr>
      </p:pic>
      <p:pic>
        <p:nvPicPr>
          <p:cNvPr id="83" name="" descr=""/>
          <p:cNvPicPr/>
          <p:nvPr/>
        </p:nvPicPr>
        <p:blipFill>
          <a:blip r:embed="rId3"/>
          <a:stretch/>
        </p:blipFill>
        <p:spPr>
          <a:xfrm>
            <a:off x="1970640" y="530280"/>
            <a:ext cx="5248080" cy="418752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subTitle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subTitle"/>
          </p:nvPr>
        </p:nvSpPr>
        <p:spPr>
          <a:xfrm>
            <a:off x="502920" y="4983480"/>
            <a:ext cx="8183520" cy="48740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50292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469656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502920" y="271764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502920" y="2717640"/>
            <a:ext cx="818352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4696560" y="53028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469656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502920" y="2717640"/>
            <a:ext cx="3993480" cy="199728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0" rIns="0" tIns="0" bIns="0"/>
          <a:p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124" name="" descr=""/>
          <p:cNvPicPr/>
          <p:nvPr/>
        </p:nvPicPr>
        <p:blipFill>
          <a:blip r:embed="rId2"/>
          <a:stretch/>
        </p:blipFill>
        <p:spPr>
          <a:xfrm>
            <a:off x="1970640" y="530280"/>
            <a:ext cx="5248080" cy="4187520"/>
          </a:xfrm>
          <a:prstGeom prst="rect">
            <a:avLst/>
          </a:prstGeom>
          <a:ln>
            <a:noFill/>
          </a:ln>
        </p:spPr>
      </p:pic>
      <p:pic>
        <p:nvPicPr>
          <p:cNvPr id="125" name="" descr=""/>
          <p:cNvPicPr/>
          <p:nvPr/>
        </p:nvPicPr>
        <p:blipFill>
          <a:blip r:embed="rId3"/>
          <a:stretch/>
        </p:blipFill>
        <p:spPr>
          <a:xfrm>
            <a:off x="1970640" y="530280"/>
            <a:ext cx="5248080" cy="418752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39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304920" y="329040"/>
            <a:ext cx="8531640" cy="6196320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/>
          </a:gradFill>
          <a:ln w="2160">
            <a:solidFill>
              <a:srgbClr val="a4a4a3"/>
            </a:solidFill>
            <a:round/>
          </a:ln>
          <a:effectLst>
            <a:outerShdw algn="tl" blurRad="76200" dir="5400000" dist="50800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" name="CustomShape 2" hidden="1"/>
          <p:cNvSpPr/>
          <p:nvPr/>
        </p:nvSpPr>
        <p:spPr>
          <a:xfrm>
            <a:off x="418680" y="434160"/>
            <a:ext cx="8306280" cy="5486040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lin ang="0"/>
          </a:gradFill>
          <a:ln w="9000">
            <a:noFill/>
          </a:ln>
          <a:effectLst>
            <a:outerShdw blurRad="65500" dir="5400000" dist="381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304920" y="329040"/>
            <a:ext cx="8531640" cy="6196320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/>
          </a:gradFill>
          <a:ln w="2160">
            <a:solidFill>
              <a:srgbClr val="a4a4a3"/>
            </a:solidFill>
            <a:round/>
          </a:ln>
          <a:effectLst>
            <a:outerShdw algn="tl" blurRad="76200" dir="5400000" dist="50800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418680" y="434160"/>
            <a:ext cx="8306280" cy="3108600"/>
          </a:xfrm>
          <a:prstGeom prst="roundRect">
            <a:avLst>
              <a:gd name="adj" fmla="val 4578"/>
            </a:avLst>
          </a:prstGeom>
          <a:gradFill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lin ang="0"/>
          </a:gradFill>
          <a:ln w="9000">
            <a:noFill/>
          </a:ln>
          <a:effectLst>
            <a:outerShdw blurRad="65500" dir="5400000" dist="381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722520" y="1820160"/>
            <a:ext cx="7772040" cy="1828440"/>
          </a:xfrm>
          <a:prstGeom prst="rect">
            <a:avLst/>
          </a:prstGeom>
        </p:spPr>
        <p:txBody>
          <a:bodyPr lIns="45720" rIns="45720" tIns="45000" anchor="b"/>
          <a:p>
            <a:pPr algn="r">
              <a:lnSpc>
                <a:spcPct val="100000"/>
              </a:lnSpc>
            </a:pPr>
            <a:r>
              <a:rPr b="1" lang="ru-RU" sz="45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Образец заголовка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dt"/>
          </p:nvPr>
        </p:nvSpPr>
        <p:spPr>
          <a:xfrm>
            <a:off x="3776400" y="6111720"/>
            <a:ext cx="2285640" cy="36468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r>
              <a:rPr b="0" lang="ru-RU" sz="1000" spc="-1" strike="noStrike">
                <a:solidFill>
                  <a:srgbClr val="bcb37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15.1.21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ftr"/>
          </p:nvPr>
        </p:nvSpPr>
        <p:spPr>
          <a:xfrm>
            <a:off x="6062400" y="6111720"/>
            <a:ext cx="2285640" cy="364680"/>
          </a:xfrm>
          <a:prstGeom prst="rect">
            <a:avLst/>
          </a:prstGeom>
        </p:spPr>
        <p:txBody>
          <a:bodyPr lIns="90000" rIns="90000" tIns="45000" bIns="45000" anchor="b"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sldNum"/>
          </p:nvPr>
        </p:nvSpPr>
        <p:spPr>
          <a:xfrm>
            <a:off x="8348400" y="6111720"/>
            <a:ext cx="456840" cy="36468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703A0AFE-BF97-484D-8684-FC630D0A6C56}" type="slidenum">
              <a:rPr b="0" lang="ru-RU" sz="1000" spc="-1" strike="noStrike">
                <a:solidFill>
                  <a:srgbClr val="bcb37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Второй уровень структуры</a:t>
            </a:r>
            <a:endParaRPr b="0" lang="ru-RU" sz="2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9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Третий уровень структуры</a:t>
            </a:r>
            <a:endParaRPr b="0" lang="ru-RU" sz="19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39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304920" y="329040"/>
            <a:ext cx="8531640" cy="6196320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/>
          </a:gradFill>
          <a:ln w="2160">
            <a:solidFill>
              <a:srgbClr val="a4a4a3"/>
            </a:solidFill>
            <a:round/>
          </a:ln>
          <a:effectLst>
            <a:outerShdw algn="tl" blurRad="76200" dir="5400000" dist="50800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4" name="CustomShape 2"/>
          <p:cNvSpPr/>
          <p:nvPr/>
        </p:nvSpPr>
        <p:spPr>
          <a:xfrm>
            <a:off x="418680" y="434160"/>
            <a:ext cx="8306280" cy="5486040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lin ang="0"/>
          </a:gradFill>
          <a:ln w="9000">
            <a:noFill/>
          </a:ln>
          <a:effectLst>
            <a:outerShdw blurRad="65500" dir="5400000" dist="381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5" name="PlaceHolder 3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520" cy="1051200"/>
          </a:xfrm>
          <a:prstGeom prst="rect">
            <a:avLst/>
          </a:prstGeom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Образец заголовка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502920" y="530280"/>
            <a:ext cx="8183520" cy="4187520"/>
          </a:xfrm>
          <a:prstGeom prst="rect">
            <a:avLst/>
          </a:prstGeom>
        </p:spPr>
        <p:txBody>
          <a:bodyPr lIns="182880" rIns="90000" tIns="91440" bIns="4500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Третий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Четвёртый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Пятый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Шестой уровень структуры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Седьмой уровень структурыОбразец текста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1" marL="548640" indent="-200880">
              <a:lnSpc>
                <a:spcPct val="100000"/>
              </a:lnSpc>
              <a:buClr>
                <a:srgbClr val="fe8637"/>
              </a:buClr>
              <a:buFont typeface="Verdana"/>
              <a:buChar char="◦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2" marL="786240" indent="-182520">
              <a:lnSpc>
                <a:spcPct val="100000"/>
              </a:lnSpc>
              <a:buClr>
                <a:srgbClr val="75a0ff"/>
              </a:buClr>
              <a:buFont typeface="Wingdings 2" charset="2"/>
              <a:buChar char=""/>
            </a:pP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Третий уровень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3" marL="1024200" indent="-182520">
              <a:lnSpc>
                <a:spcPct val="100000"/>
              </a:lnSpc>
              <a:buClr>
                <a:srgbClr val="75a0ff"/>
              </a:buClr>
              <a:buSzPct val="112000"/>
              <a:buFont typeface="Verdana"/>
              <a:buChar char="◦"/>
            </a:pPr>
            <a:r>
              <a:rPr b="0" lang="ru-RU" sz="19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Четвертый уровень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4" marL="1280160" indent="-182520">
              <a:lnSpc>
                <a:spcPct val="100000"/>
              </a:lnSpc>
              <a:buClr>
                <a:srgbClr val="ff3b31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Пятый уровень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dt"/>
          </p:nvPr>
        </p:nvSpPr>
        <p:spPr>
          <a:xfrm>
            <a:off x="3776400" y="6111720"/>
            <a:ext cx="2285640" cy="36468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r>
              <a:rPr b="0" lang="ru-RU" sz="1000" spc="-1" strike="noStrike">
                <a:solidFill>
                  <a:srgbClr val="bcb37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15.1.21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ftr"/>
          </p:nvPr>
        </p:nvSpPr>
        <p:spPr>
          <a:xfrm>
            <a:off x="6062400" y="6111720"/>
            <a:ext cx="2285640" cy="364680"/>
          </a:xfrm>
          <a:prstGeom prst="rect">
            <a:avLst/>
          </a:prstGeom>
        </p:spPr>
        <p:txBody>
          <a:bodyPr lIns="90000" rIns="90000" tIns="45000" bIns="45000" anchor="b"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sldNum"/>
          </p:nvPr>
        </p:nvSpPr>
        <p:spPr>
          <a:xfrm>
            <a:off x="8348400" y="6111720"/>
            <a:ext cx="456840" cy="36468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28F7C99E-CF06-4F5D-9143-F8D1B5EA1CF5}" type="slidenum">
              <a:rPr b="0" lang="ru-RU" sz="1000" spc="-1" strike="noStrike">
                <a:solidFill>
                  <a:srgbClr val="bcb37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39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 hidden="1"/>
          <p:cNvSpPr/>
          <p:nvPr/>
        </p:nvSpPr>
        <p:spPr>
          <a:xfrm>
            <a:off x="304920" y="329040"/>
            <a:ext cx="8531640" cy="6196320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/>
          </a:gradFill>
          <a:ln w="2160">
            <a:solidFill>
              <a:srgbClr val="a4a4a3"/>
            </a:solidFill>
            <a:round/>
          </a:ln>
          <a:effectLst>
            <a:outerShdw algn="tl" blurRad="76200" dir="5400000" dist="50800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5" name="CustomShape 2" hidden="1"/>
          <p:cNvSpPr/>
          <p:nvPr/>
        </p:nvSpPr>
        <p:spPr>
          <a:xfrm>
            <a:off x="418680" y="434160"/>
            <a:ext cx="8306280" cy="5486040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lin ang="0"/>
          </a:gradFill>
          <a:ln w="9000">
            <a:noFill/>
          </a:ln>
          <a:effectLst>
            <a:outerShdw blurRad="65500" dir="5400000" dist="381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6" name="CustomShape 3"/>
          <p:cNvSpPr/>
          <p:nvPr/>
        </p:nvSpPr>
        <p:spPr>
          <a:xfrm>
            <a:off x="304920" y="329040"/>
            <a:ext cx="8531640" cy="6196320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/>
          </a:gradFill>
          <a:ln w="2160">
            <a:solidFill>
              <a:srgbClr val="a4a4a3"/>
            </a:solidFill>
            <a:round/>
          </a:ln>
          <a:effectLst>
            <a:outerShdw algn="tl" blurRad="76200" dir="5400000" dist="50800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7" name="PlaceHolder 4"/>
          <p:cNvSpPr>
            <a:spLocks noGrp="1"/>
          </p:cNvSpPr>
          <p:nvPr>
            <p:ph type="dt"/>
          </p:nvPr>
        </p:nvSpPr>
        <p:spPr>
          <a:xfrm>
            <a:off x="3776400" y="6111720"/>
            <a:ext cx="2285640" cy="36468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r>
              <a:rPr b="0" lang="ru-RU" sz="1000" spc="-1" strike="noStrike">
                <a:solidFill>
                  <a:srgbClr val="bcb37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15.1.21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88" name="PlaceHolder 5"/>
          <p:cNvSpPr>
            <a:spLocks noGrp="1"/>
          </p:cNvSpPr>
          <p:nvPr>
            <p:ph type="ftr"/>
          </p:nvPr>
        </p:nvSpPr>
        <p:spPr>
          <a:xfrm>
            <a:off x="6062400" y="6111720"/>
            <a:ext cx="2285640" cy="364680"/>
          </a:xfrm>
          <a:prstGeom prst="rect">
            <a:avLst/>
          </a:prstGeom>
        </p:spPr>
        <p:txBody>
          <a:bodyPr lIns="90000" rIns="90000" tIns="45000" bIns="45000" anchor="b"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89" name="PlaceHolder 6"/>
          <p:cNvSpPr>
            <a:spLocks noGrp="1"/>
          </p:cNvSpPr>
          <p:nvPr>
            <p:ph type="sldNum"/>
          </p:nvPr>
        </p:nvSpPr>
        <p:spPr>
          <a:xfrm>
            <a:off x="8348400" y="6111720"/>
            <a:ext cx="456840" cy="36468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29688799-FD89-445C-9030-EE9AC8CA6974}" type="slidenum">
              <a:rPr b="0" lang="ru-RU" sz="1000" spc="-1" strike="noStrike">
                <a:solidFill>
                  <a:srgbClr val="bcb37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nos"/>
            </a:endParaRPr>
          </a:p>
        </p:txBody>
      </p:sp>
      <p:sp>
        <p:nvSpPr>
          <p:cNvPr id="90" name="PlaceHolder 7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Для правки текста заголовка щёлкните мышью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91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Второй уровень структуры</a:t>
            </a:r>
            <a:endParaRPr b="0" lang="ru-RU" sz="2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9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Третий уровень структуры</a:t>
            </a:r>
            <a:endParaRPr b="0" lang="ru-RU" sz="19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jpe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slideLayout" Target="../slideLayouts/slideLayout13.xml"/><Relationship Id="rId9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7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36.jpeg"/><Relationship Id="rId2" Type="http://schemas.openxmlformats.org/officeDocument/2006/relationships/image" Target="../media/image37.jpeg"/><Relationship Id="rId3" Type="http://schemas.openxmlformats.org/officeDocument/2006/relationships/image" Target="../media/image38.jpeg"/><Relationship Id="rId4" Type="http://schemas.openxmlformats.org/officeDocument/2006/relationships/image" Target="../media/image39.jpeg"/><Relationship Id="rId5" Type="http://schemas.openxmlformats.org/officeDocument/2006/relationships/image" Target="../media/image40.jpeg"/><Relationship Id="rId6" Type="http://schemas.openxmlformats.org/officeDocument/2006/relationships/image" Target="../media/image41.jpeg"/><Relationship Id="rId7" Type="http://schemas.openxmlformats.org/officeDocument/2006/relationships/image" Target="../media/image42.jpeg"/><Relationship Id="rId8" Type="http://schemas.openxmlformats.org/officeDocument/2006/relationships/image" Target="../media/image43.jpeg"/><Relationship Id="rId9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44.png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48.pn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49.jpeg"/><Relationship Id="rId2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50.png"/><Relationship Id="rId2" Type="http://schemas.openxmlformats.org/officeDocument/2006/relationships/slideLayout" Target="../slideLayouts/slideLayout1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1"/>
          <p:cNvSpPr txBox="1"/>
          <p:nvPr/>
        </p:nvSpPr>
        <p:spPr>
          <a:xfrm>
            <a:off x="-285840" y="857160"/>
            <a:ext cx="7772040" cy="1828440"/>
          </a:xfrm>
          <a:prstGeom prst="rect">
            <a:avLst/>
          </a:prstGeom>
          <a:noFill/>
          <a:ln>
            <a:noFill/>
          </a:ln>
        </p:spPr>
        <p:txBody>
          <a:bodyPr lIns="45720" rIns="45720" tIns="45000" anchor="b"/>
          <a:p>
            <a:pPr algn="r">
              <a:lnSpc>
                <a:spcPct val="100000"/>
              </a:lnSpc>
            </a:pPr>
            <a:r>
              <a:rPr b="1" lang="ru-RU" sz="4500" spc="-1" strike="noStrike">
                <a:solidFill>
                  <a:srgbClr val="5a90f4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r>
              <a:rPr b="1" lang="ru-RU" sz="4500" spc="-1" strike="noStrike">
                <a:solidFill>
                  <a:srgbClr val="5a90f4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ТЕМА УРОКА: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32" name="TextShape 2"/>
          <p:cNvSpPr txBox="1"/>
          <p:nvPr/>
        </p:nvSpPr>
        <p:spPr>
          <a:xfrm>
            <a:off x="722520" y="3684960"/>
            <a:ext cx="7772040" cy="914040"/>
          </a:xfrm>
          <a:prstGeom prst="rect">
            <a:avLst/>
          </a:prstGeom>
          <a:noFill/>
          <a:ln>
            <a:noFill/>
          </a:ln>
        </p:spPr>
        <p:txBody>
          <a:bodyPr lIns="182880" rIns="90000" tIns="0" bIns="45000"/>
          <a:p>
            <a:pPr marL="36720" algn="ctr">
              <a:lnSpc>
                <a:spcPct val="100000"/>
              </a:lnSpc>
            </a:pPr>
            <a:r>
              <a:rPr b="0" lang="ru-RU" sz="9600" spc="-1" strike="noStrike">
                <a:solidFill>
                  <a:srgbClr val="7598d9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?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133" name="Picture 14" descr=""/>
          <p:cNvPicPr/>
          <p:nvPr/>
        </p:nvPicPr>
        <p:blipFill>
          <a:blip r:embed="rId1"/>
          <a:stretch/>
        </p:blipFill>
        <p:spPr>
          <a:xfrm>
            <a:off x="1214280" y="3429000"/>
            <a:ext cx="3168360" cy="2576160"/>
          </a:xfrm>
          <a:prstGeom prst="rect">
            <a:avLst/>
          </a:prstGeom>
          <a:ln>
            <a:noFill/>
          </a:ln>
        </p:spPr>
      </p:pic>
      <p:pic>
        <p:nvPicPr>
          <p:cNvPr id="134" name="Picture 14" descr=""/>
          <p:cNvPicPr/>
          <p:nvPr/>
        </p:nvPicPr>
        <p:blipFill>
          <a:blip r:embed="rId2"/>
          <a:stretch/>
        </p:blipFill>
        <p:spPr>
          <a:xfrm>
            <a:off x="5214960" y="3500280"/>
            <a:ext cx="3168360" cy="25761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afterEffect" fill="hold" presetClass="entr" presetID="16" presetSubtype="37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 transition="in">
                                      <p:cBhvr additive="repl"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nodeType="afterEffect" fill="hold" presetClass="entr" presetID="16" presetSubtype="37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 transition="in">
                                      <p:cBhvr additive="repl">
                                        <p:cTn id="1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Словарный диктант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36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Уд..вительный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Л..нивый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Б..да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Ф..милия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Ж..лище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Верш..на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Ч..йка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Ч..десно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Ж..ри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Параш..т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  <p:timing>
    <p:tnLst>
      <p:par>
        <p:cTn id="12" dur="indefinite" restart="never" nodeType="tmRoot">
          <p:childTnLst>
            <p:seq>
              <p:cTn id="13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Рисунок 6" descr=""/>
          <p:cNvPicPr/>
          <p:nvPr/>
        </p:nvPicPr>
        <p:blipFill>
          <a:blip r:embed="rId1"/>
          <a:stretch/>
        </p:blipFill>
        <p:spPr>
          <a:xfrm>
            <a:off x="-428760" y="1285920"/>
            <a:ext cx="3428640" cy="3428640"/>
          </a:xfrm>
          <a:prstGeom prst="rect">
            <a:avLst/>
          </a:prstGeom>
          <a:ln>
            <a:noFill/>
          </a:ln>
        </p:spPr>
      </p:pic>
      <p:sp>
        <p:nvSpPr>
          <p:cNvPr id="138" name="CustomShape 1"/>
          <p:cNvSpPr/>
          <p:nvPr/>
        </p:nvSpPr>
        <p:spPr>
          <a:xfrm>
            <a:off x="2357280" y="2071800"/>
            <a:ext cx="642924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i="1" lang="ru-RU" sz="7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А, И, У, О, Ё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39" name="CustomShape 2"/>
          <p:cNvSpPr/>
          <p:nvPr/>
        </p:nvSpPr>
        <p:spPr>
          <a:xfrm>
            <a:off x="2143080" y="285840"/>
            <a:ext cx="6429240" cy="1797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i="1" lang="ru-RU" sz="4000" spc="-1" strike="noStrike">
                <a:solidFill>
                  <a:srgbClr val="990033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Шипящие согласные  </a:t>
            </a:r>
            <a:r>
              <a:rPr b="0" i="1" lang="ru-RU" sz="7200" spc="-1" strike="noStrike">
                <a:solidFill>
                  <a:srgbClr val="990033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[ч’] [щ’] [ш] [ж]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40" name="CustomShape 3"/>
          <p:cNvSpPr/>
          <p:nvPr/>
        </p:nvSpPr>
        <p:spPr>
          <a:xfrm>
            <a:off x="2651400" y="3929040"/>
            <a:ext cx="521640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ru-RU" sz="72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Я, Ю, Э, Ы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41" name="Line 4"/>
          <p:cNvSpPr/>
          <p:nvPr/>
        </p:nvSpPr>
        <p:spPr>
          <a:xfrm>
            <a:off x="2857320" y="4000320"/>
            <a:ext cx="914400" cy="914400"/>
          </a:xfrm>
          <a:prstGeom prst="line">
            <a:avLst/>
          </a:prstGeom>
          <a:ln>
            <a:rou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/>
        </p:style>
      </p:sp>
      <p:sp>
        <p:nvSpPr>
          <p:cNvPr id="142" name="Line 5"/>
          <p:cNvSpPr/>
          <p:nvPr/>
        </p:nvSpPr>
        <p:spPr>
          <a:xfrm>
            <a:off x="4143240" y="4000320"/>
            <a:ext cx="914400" cy="914400"/>
          </a:xfrm>
          <a:prstGeom prst="line">
            <a:avLst/>
          </a:prstGeom>
          <a:ln>
            <a:rou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/>
        </p:style>
      </p:sp>
      <p:sp>
        <p:nvSpPr>
          <p:cNvPr id="143" name="Line 6"/>
          <p:cNvSpPr/>
          <p:nvPr/>
        </p:nvSpPr>
        <p:spPr>
          <a:xfrm>
            <a:off x="5357520" y="4000320"/>
            <a:ext cx="914400" cy="914400"/>
          </a:xfrm>
          <a:prstGeom prst="line">
            <a:avLst/>
          </a:prstGeom>
          <a:ln>
            <a:rou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/>
        </p:style>
      </p:sp>
      <p:sp>
        <p:nvSpPr>
          <p:cNvPr id="144" name="Line 7"/>
          <p:cNvSpPr/>
          <p:nvPr/>
        </p:nvSpPr>
        <p:spPr>
          <a:xfrm>
            <a:off x="6643440" y="4071600"/>
            <a:ext cx="914400" cy="914400"/>
          </a:xfrm>
          <a:prstGeom prst="line">
            <a:avLst/>
          </a:prstGeom>
          <a:ln>
            <a:rou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/>
        </p:style>
      </p:sp>
    </p:spTree>
  </p:cSld>
  <p:timing>
    <p:tnLst>
      <p:par>
        <p:cTn id="14" dur="indefinite" restart="never" nodeType="tmRoot">
          <p:childTnLst>
            <p:seq>
              <p:cTn id="15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Shape 1"/>
          <p:cNvSpPr txBox="1"/>
          <p:nvPr/>
        </p:nvSpPr>
        <p:spPr>
          <a:xfrm>
            <a:off x="502920" y="1500120"/>
            <a:ext cx="8183520" cy="45345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жёлтый                         жонглёр</a:t>
            </a:r>
            <a:r>
              <a:rPr b="1" lang="ru-RU" sz="32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32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шёлк                             шокировать</a:t>
            </a:r>
            <a:r>
              <a:rPr b="1" lang="ru-RU" sz="32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32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чётко                             чопорный</a:t>
            </a:r>
            <a:r>
              <a:rPr b="1" lang="ru-RU" sz="22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32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щёлкнуть                      трущоба</a:t>
            </a:r>
            <a:r>
              <a:rPr b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31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ПРОЧИТАЙТЕ СЛОВА, ОПРЕДЕЛИТЕ, ЧТО В НИХ ОБЩЕГО </a:t>
            </a:r>
            <a:r>
              <a:rPr b="1" lang="ru-RU" sz="3600" spc="-1" strike="noStrike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46" name="TextShape 2"/>
          <p:cNvSpPr txBox="1"/>
          <p:nvPr/>
        </p:nvSpPr>
        <p:spPr>
          <a:xfrm>
            <a:off x="500040" y="428760"/>
            <a:ext cx="8183520" cy="9997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1" lang="ru-RU" sz="3600" spc="-1" strike="noStrike">
                <a:solidFill>
                  <a:srgbClr val="7598d9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                           </a:t>
            </a:r>
            <a:r>
              <a:rPr b="1" lang="ru-RU" sz="3600" spc="-1" strike="noStrike">
                <a:solidFill>
                  <a:srgbClr val="7598d9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РУБРИКА </a:t>
            </a:r>
            <a:r>
              <a:rPr b="1" lang="ru-RU" sz="3600" spc="-1" strike="noStrike">
                <a:solidFill>
                  <a:srgbClr val="7598d9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1" lang="ru-RU" sz="3600" spc="-1" strike="noStrike">
                <a:solidFill>
                  <a:srgbClr val="7598d9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«НАБЛЮДАЕМ, РАЗМЫШЛЯЕМ»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  <p:timing>
    <p:tnLst>
      <p:par>
        <p:cTn id="16" dur="indefinite" restart="never" nodeType="tmRoot">
          <p:childTnLst>
            <p:seq>
              <p:cTn id="17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60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тема урока: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48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 algn="ctr">
              <a:lnSpc>
                <a:spcPct val="100000"/>
              </a:lnSpc>
            </a:pPr>
            <a:r>
              <a:rPr b="1" i="1" lang="ru-RU" sz="5400" spc="-1" strike="noStrike">
                <a:solidFill>
                  <a:srgbClr val="7598d9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Буквы О,Ё после шипящих в корне слова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149" name="Picture 5" descr=""/>
          <p:cNvPicPr/>
          <p:nvPr/>
        </p:nvPicPr>
        <p:blipFill>
          <a:blip r:embed="rId1"/>
          <a:stretch/>
        </p:blipFill>
        <p:spPr>
          <a:xfrm>
            <a:off x="6572160" y="2357280"/>
            <a:ext cx="1999800" cy="32144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8" dur="indefinite" restart="never" nodeType="tmRoot">
          <p:childTnLst>
            <p:seq>
              <p:cTn id="19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48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Моя цель на уроке: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51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i="1" lang="ru-RU" sz="4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1.Познакомиться с…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i="1" lang="ru-RU" sz="4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2.учиться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152" name="Picture 4" descr=""/>
          <p:cNvPicPr/>
          <p:nvPr/>
        </p:nvPicPr>
        <p:blipFill>
          <a:blip r:embed="rId1"/>
          <a:stretch/>
        </p:blipFill>
        <p:spPr>
          <a:xfrm>
            <a:off x="4357800" y="2828160"/>
            <a:ext cx="4000320" cy="25228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0" dur="indefinite" restart="never" nodeType="tmRoot">
          <p:childTnLst>
            <p:seq>
              <p:cTn id="21" dur="indefinite" nodeType="mainSeq"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nodeType="withEffect" fill="hold" presetClass="entr" presetID="2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right)" transition="out">
                                      <p:cBhvr additive="repl">
                                        <p:cTn id="28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TextShape 1"/>
          <p:cNvSpPr txBox="1"/>
          <p:nvPr/>
        </p:nvSpPr>
        <p:spPr>
          <a:xfrm>
            <a:off x="502920" y="4643280"/>
            <a:ext cx="8183520" cy="13914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Рассмотрите таблицу и сделайте вывод </a:t>
            </a:r>
            <a:r>
              <a:rPr b="1" lang="ru-RU" sz="24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24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 написании букв о-ё после шипящих </a:t>
            </a:r>
            <a:r>
              <a:rPr b="1" lang="ru-RU" sz="24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2400" spc="-1" strike="noStrike">
                <a:solidFill>
                  <a:srgbClr val="e75c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 корне слова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54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1" i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  </a:t>
            </a:r>
            <a:r>
              <a:rPr b="1" i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                                       О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ж</a:t>
            </a:r>
            <a:r>
              <a:rPr b="1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лтый – ж</a:t>
            </a:r>
            <a:r>
              <a:rPr b="1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лтеть       ж</a:t>
            </a:r>
            <a:r>
              <a:rPr b="1" i="1" lang="ru-RU" sz="28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нглёр - …(-)   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ш</a:t>
            </a:r>
            <a:r>
              <a:rPr b="1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лк – ш</a:t>
            </a:r>
            <a:r>
              <a:rPr b="1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лка             ш</a:t>
            </a:r>
            <a:r>
              <a:rPr b="1" i="1" lang="ru-RU" sz="28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кировать - …(-)         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</a:t>
            </a:r>
            <a:r>
              <a:rPr b="0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лка – ч</a:t>
            </a:r>
            <a:r>
              <a:rPr b="1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ло              ч</a:t>
            </a:r>
            <a:r>
              <a:rPr b="1" i="1" lang="ru-RU" sz="28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порный - …(-)          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щ</a:t>
            </a:r>
            <a:r>
              <a:rPr b="1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лкнуть – щ</a:t>
            </a:r>
            <a:r>
              <a:rPr b="1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лчок     трущ</a:t>
            </a:r>
            <a:r>
              <a:rPr b="1" i="1" lang="ru-RU" sz="28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</a:t>
            </a:r>
            <a:r>
              <a:rPr b="0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ба - …(-)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  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56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157" name="Picture 4" descr=""/>
          <p:cNvPicPr/>
          <p:nvPr/>
        </p:nvPicPr>
        <p:blipFill>
          <a:blip r:embed="rId1"/>
          <a:stretch/>
        </p:blipFill>
        <p:spPr>
          <a:xfrm>
            <a:off x="4357800" y="2828160"/>
            <a:ext cx="4000320" cy="2522880"/>
          </a:xfrm>
          <a:prstGeom prst="rect">
            <a:avLst/>
          </a:prstGeom>
          <a:ln>
            <a:noFill/>
          </a:ln>
        </p:spPr>
      </p:pic>
      <p:pic>
        <p:nvPicPr>
          <p:cNvPr id="158" name="Picture 3" descr=""/>
          <p:cNvPicPr/>
          <p:nvPr/>
        </p:nvPicPr>
        <p:blipFill>
          <a:blip r:embed="rId2"/>
          <a:stretch/>
        </p:blipFill>
        <p:spPr>
          <a:xfrm>
            <a:off x="285840" y="928800"/>
            <a:ext cx="8370360" cy="5128200"/>
          </a:xfrm>
          <a:prstGeom prst="rect">
            <a:avLst/>
          </a:prstGeom>
          <a:ln>
            <a:noFill/>
          </a:ln>
        </p:spPr>
      </p:pic>
      <p:pic>
        <p:nvPicPr>
          <p:cNvPr id="159" name="Picture 6" descr=""/>
          <p:cNvPicPr/>
          <p:nvPr/>
        </p:nvPicPr>
        <p:blipFill>
          <a:blip r:embed="rId3"/>
          <a:stretch/>
        </p:blipFill>
        <p:spPr>
          <a:xfrm>
            <a:off x="1214280" y="2571840"/>
            <a:ext cx="1977120" cy="1562400"/>
          </a:xfrm>
          <a:prstGeom prst="rect">
            <a:avLst/>
          </a:prstGeom>
          <a:ln>
            <a:noFill/>
          </a:ln>
        </p:spPr>
      </p:pic>
      <p:pic>
        <p:nvPicPr>
          <p:cNvPr id="160" name="Picture 7" descr=""/>
          <p:cNvPicPr/>
          <p:nvPr/>
        </p:nvPicPr>
        <p:blipFill>
          <a:blip r:embed="rId4"/>
          <a:stretch/>
        </p:blipFill>
        <p:spPr>
          <a:xfrm>
            <a:off x="4643280" y="2643120"/>
            <a:ext cx="1978200" cy="1507320"/>
          </a:xfrm>
          <a:prstGeom prst="rect">
            <a:avLst/>
          </a:prstGeom>
          <a:ln>
            <a:noFill/>
          </a:ln>
        </p:spPr>
      </p:pic>
      <p:sp>
        <p:nvSpPr>
          <p:cNvPr id="161" name="Line 3"/>
          <p:cNvSpPr/>
          <p:nvPr/>
        </p:nvSpPr>
        <p:spPr>
          <a:xfrm>
            <a:off x="2571480" y="2214360"/>
            <a:ext cx="360" cy="433440"/>
          </a:xfrm>
          <a:prstGeom prst="line">
            <a:avLst/>
          </a:prstGeom>
          <a:ln w="38160">
            <a:solidFill>
              <a:srgbClr val="c00000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2" name="Line 4"/>
          <p:cNvSpPr/>
          <p:nvPr/>
        </p:nvSpPr>
        <p:spPr>
          <a:xfrm>
            <a:off x="2571480" y="2214360"/>
            <a:ext cx="3000600" cy="360"/>
          </a:xfrm>
          <a:prstGeom prst="line">
            <a:avLst/>
          </a:prstGeom>
          <a:ln w="38160">
            <a:solidFill>
              <a:srgbClr val="c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3" name="Line 5"/>
          <p:cNvSpPr/>
          <p:nvPr/>
        </p:nvSpPr>
        <p:spPr>
          <a:xfrm>
            <a:off x="5572080" y="2214360"/>
            <a:ext cx="360" cy="433440"/>
          </a:xfrm>
          <a:prstGeom prst="line">
            <a:avLst/>
          </a:prstGeom>
          <a:ln w="38160">
            <a:solidFill>
              <a:srgbClr val="c00000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4" name="Line 6"/>
          <p:cNvSpPr/>
          <p:nvPr/>
        </p:nvSpPr>
        <p:spPr>
          <a:xfrm>
            <a:off x="2071440" y="4000320"/>
            <a:ext cx="360" cy="433440"/>
          </a:xfrm>
          <a:prstGeom prst="line">
            <a:avLst/>
          </a:prstGeom>
          <a:ln w="38160">
            <a:solidFill>
              <a:srgbClr val="c00000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5" name="CustomShape 7"/>
          <p:cNvSpPr/>
          <p:nvPr/>
        </p:nvSpPr>
        <p:spPr>
          <a:xfrm>
            <a:off x="1500120" y="4500720"/>
            <a:ext cx="1071360" cy="1004760"/>
          </a:xfrm>
          <a:prstGeom prst="rect">
            <a:avLst/>
          </a:prstGeom>
          <a:blipFill>
            <a:blip r:embed="rId5"/>
            <a:tile/>
          </a:blipFill>
          <a:ln w="57240">
            <a:solidFill>
              <a:srgbClr val="cc66ff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i="1" lang="ru-RU" sz="6000" spc="-1" strike="noStrike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Monotype Corsiva"/>
              </a:rPr>
              <a:t>Ё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66" name="Line 8"/>
          <p:cNvSpPr/>
          <p:nvPr/>
        </p:nvSpPr>
        <p:spPr>
          <a:xfrm flipH="1">
            <a:off x="5669280" y="4071600"/>
            <a:ext cx="45720" cy="428760"/>
          </a:xfrm>
          <a:prstGeom prst="line">
            <a:avLst/>
          </a:prstGeom>
          <a:ln w="38160">
            <a:solidFill>
              <a:srgbClr val="c00000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pic>
        <p:nvPicPr>
          <p:cNvPr id="167" name="Picture 8" descr=""/>
          <p:cNvPicPr/>
          <p:nvPr/>
        </p:nvPicPr>
        <p:blipFill>
          <a:blip r:embed="rId6"/>
          <a:stretch/>
        </p:blipFill>
        <p:spPr>
          <a:xfrm>
            <a:off x="5000760" y="4357800"/>
            <a:ext cx="1383840" cy="1460160"/>
          </a:xfrm>
          <a:prstGeom prst="rect">
            <a:avLst/>
          </a:prstGeom>
          <a:ln>
            <a:noFill/>
          </a:ln>
        </p:spPr>
      </p:pic>
      <p:pic>
        <p:nvPicPr>
          <p:cNvPr id="168" name="Picture 2" descr=""/>
          <p:cNvPicPr/>
          <p:nvPr/>
        </p:nvPicPr>
        <p:blipFill>
          <a:blip r:embed="rId7"/>
          <a:stretch/>
        </p:blipFill>
        <p:spPr>
          <a:xfrm>
            <a:off x="1619640" y="142920"/>
            <a:ext cx="4657320" cy="12139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9" dur="indefinite" restart="never" nodeType="tmRoot">
          <p:childTnLst>
            <p:seq>
              <p:cTn id="30" dur="indefinite" nodeType="mainSeq"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nodeType="withEffect" fill="hold" presetClass="entr" presetID="2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right)" transition="out">
                                      <p:cBhvr additive="repl">
                                        <p:cTn id="3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nodeType="withEffect" fill="hold" presetClass="entr" presetID="1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nodeType="withEffect" fill="hold" presetClass="entr" presetID="1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nodeType="withEffect" fill="hold" presetClass="entr" presetID="1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nodeType="withEffect" fill="hold" presetClass="entr" presetID="1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nodeType="afterEffect" fill="hold" presetClass="entr" presetID="49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2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2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2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36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52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nodeType="withEffect" fill="hold" presetClass="entr" presetID="1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54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Вывод: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70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</a:t>
            </a: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под ударением в корне слова после шипящего пишем Ё,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если к данному слову можно подобрать проверочное слово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 буквой Е;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пишем О, если проверочного слова нет.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icture 2" descr=""/>
          <p:cNvPicPr/>
          <p:nvPr/>
        </p:nvPicPr>
        <p:blipFill>
          <a:blip r:embed="rId1"/>
          <a:stretch/>
        </p:blipFill>
        <p:spPr>
          <a:xfrm>
            <a:off x="2279520" y="116640"/>
            <a:ext cx="4584240" cy="1425600"/>
          </a:xfrm>
          <a:prstGeom prst="rect">
            <a:avLst/>
          </a:prstGeom>
          <a:ln>
            <a:noFill/>
          </a:ln>
        </p:spPr>
      </p:pic>
      <p:pic>
        <p:nvPicPr>
          <p:cNvPr id="172" name="Picture 2" descr=""/>
          <p:cNvPicPr/>
          <p:nvPr/>
        </p:nvPicPr>
        <p:blipFill>
          <a:blip r:embed="rId2"/>
          <a:stretch/>
        </p:blipFill>
        <p:spPr>
          <a:xfrm rot="20577600">
            <a:off x="614880" y="1052640"/>
            <a:ext cx="2358720" cy="1987200"/>
          </a:xfrm>
          <a:prstGeom prst="rect">
            <a:avLst/>
          </a:prstGeom>
          <a:ln>
            <a:noFill/>
          </a:ln>
        </p:spPr>
      </p:pic>
      <p:pic>
        <p:nvPicPr>
          <p:cNvPr id="173" name="Picture 3" descr=""/>
          <p:cNvPicPr/>
          <p:nvPr/>
        </p:nvPicPr>
        <p:blipFill>
          <a:blip r:embed="rId3"/>
          <a:stretch/>
        </p:blipFill>
        <p:spPr>
          <a:xfrm>
            <a:off x="107640" y="3394080"/>
            <a:ext cx="3150720" cy="2809440"/>
          </a:xfrm>
          <a:prstGeom prst="rect">
            <a:avLst/>
          </a:prstGeom>
          <a:ln>
            <a:noFill/>
          </a:ln>
        </p:spPr>
      </p:pic>
      <p:pic>
        <p:nvPicPr>
          <p:cNvPr id="174" name="Picture 3" descr=""/>
          <p:cNvPicPr/>
          <p:nvPr/>
        </p:nvPicPr>
        <p:blipFill>
          <a:blip r:embed="rId4"/>
          <a:stretch/>
        </p:blipFill>
        <p:spPr>
          <a:xfrm rot="1164000">
            <a:off x="5940000" y="848880"/>
            <a:ext cx="2920680" cy="2712600"/>
          </a:xfrm>
          <a:prstGeom prst="rect">
            <a:avLst/>
          </a:prstGeom>
          <a:ln>
            <a:noFill/>
          </a:ln>
        </p:spPr>
      </p:pic>
      <p:pic>
        <p:nvPicPr>
          <p:cNvPr id="175" name="Picture 4" descr=""/>
          <p:cNvPicPr/>
          <p:nvPr/>
        </p:nvPicPr>
        <p:blipFill>
          <a:blip r:embed="rId5"/>
          <a:stretch/>
        </p:blipFill>
        <p:spPr>
          <a:xfrm>
            <a:off x="5802480" y="3645000"/>
            <a:ext cx="3341160" cy="2865240"/>
          </a:xfrm>
          <a:prstGeom prst="rect">
            <a:avLst/>
          </a:prstGeom>
          <a:ln>
            <a:noFill/>
          </a:ln>
        </p:spPr>
      </p:pic>
      <p:sp>
        <p:nvSpPr>
          <p:cNvPr id="176" name="CustomShape 1"/>
          <p:cNvSpPr/>
          <p:nvPr/>
        </p:nvSpPr>
        <p:spPr>
          <a:xfrm>
            <a:off x="1371600" y="1052640"/>
            <a:ext cx="6400440" cy="5028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/>
          <a:p>
            <a:pPr algn="ctr">
              <a:lnSpc>
                <a:spcPct val="90000"/>
              </a:lnSpc>
            </a:pP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 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рох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Капюш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н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Крыж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вник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рты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мпол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CustomShape 1"/>
          <p:cNvSpPr/>
          <p:nvPr/>
        </p:nvSpPr>
        <p:spPr>
          <a:xfrm>
            <a:off x="2501640" y="44640"/>
            <a:ext cx="3810960" cy="914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/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990033"/>
                </a:solidFill>
                <a:uFill>
                  <a:solidFill>
                    <a:srgbClr val="ffffff"/>
                  </a:solidFill>
                </a:uFill>
                <a:latin typeface="Tahoma"/>
                <a:ea typeface="Tahoma"/>
              </a:rPr>
              <a:t>ЗАПОМНИ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178" name="Picture 2" descr=""/>
          <p:cNvPicPr/>
          <p:nvPr/>
        </p:nvPicPr>
        <p:blipFill>
          <a:blip r:embed="rId1"/>
          <a:stretch/>
        </p:blipFill>
        <p:spPr>
          <a:xfrm>
            <a:off x="0" y="764640"/>
            <a:ext cx="8857800" cy="5743080"/>
          </a:xfrm>
          <a:prstGeom prst="rect">
            <a:avLst/>
          </a:prstGeom>
          <a:ln>
            <a:noFill/>
          </a:ln>
        </p:spPr>
      </p:pic>
      <p:pic>
        <p:nvPicPr>
          <p:cNvPr id="179" name="Picture 3" descr=""/>
          <p:cNvPicPr/>
          <p:nvPr/>
        </p:nvPicPr>
        <p:blipFill>
          <a:blip r:embed="rId2"/>
          <a:stretch/>
        </p:blipFill>
        <p:spPr>
          <a:xfrm>
            <a:off x="2267640" y="908640"/>
            <a:ext cx="1755360" cy="2163240"/>
          </a:xfrm>
          <a:prstGeom prst="rect">
            <a:avLst/>
          </a:prstGeom>
          <a:ln>
            <a:noFill/>
          </a:ln>
        </p:spPr>
      </p:pic>
      <p:pic>
        <p:nvPicPr>
          <p:cNvPr id="180" name="Picture 2" descr=""/>
          <p:cNvPicPr/>
          <p:nvPr/>
        </p:nvPicPr>
        <p:blipFill>
          <a:blip r:embed="rId3"/>
          <a:stretch/>
        </p:blipFill>
        <p:spPr>
          <a:xfrm>
            <a:off x="1928880" y="3072600"/>
            <a:ext cx="2499840" cy="2139480"/>
          </a:xfrm>
          <a:prstGeom prst="rect">
            <a:avLst/>
          </a:prstGeom>
          <a:ln>
            <a:noFill/>
          </a:ln>
        </p:spPr>
      </p:pic>
      <p:pic>
        <p:nvPicPr>
          <p:cNvPr id="181" name="Picture 4" descr=""/>
          <p:cNvPicPr/>
          <p:nvPr/>
        </p:nvPicPr>
        <p:blipFill>
          <a:blip r:embed="rId4"/>
          <a:stretch/>
        </p:blipFill>
        <p:spPr>
          <a:xfrm>
            <a:off x="2699640" y="5239440"/>
            <a:ext cx="1584000" cy="1267920"/>
          </a:xfrm>
          <a:prstGeom prst="rect">
            <a:avLst/>
          </a:prstGeom>
          <a:ln>
            <a:noFill/>
          </a:ln>
        </p:spPr>
      </p:pic>
      <p:pic>
        <p:nvPicPr>
          <p:cNvPr id="182" name="Picture 3" descr=""/>
          <p:cNvPicPr/>
          <p:nvPr/>
        </p:nvPicPr>
        <p:blipFill>
          <a:blip r:embed="rId5"/>
          <a:stretch/>
        </p:blipFill>
        <p:spPr>
          <a:xfrm>
            <a:off x="7149960" y="404640"/>
            <a:ext cx="1499760" cy="2792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3" name="Picture 4" descr=""/>
          <p:cNvPicPr/>
          <p:nvPr/>
        </p:nvPicPr>
        <p:blipFill>
          <a:blip r:embed="rId6"/>
          <a:stretch/>
        </p:blipFill>
        <p:spPr>
          <a:xfrm>
            <a:off x="6660360" y="3431520"/>
            <a:ext cx="2268000" cy="3335040"/>
          </a:xfrm>
          <a:prstGeom prst="rect">
            <a:avLst/>
          </a:prstGeom>
          <a:ln>
            <a:noFill/>
          </a:ln>
        </p:spPr>
      </p:pic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Picture 2" descr=""/>
          <p:cNvPicPr/>
          <p:nvPr/>
        </p:nvPicPr>
        <p:blipFill>
          <a:blip r:embed="rId1"/>
          <a:stretch/>
        </p:blipFill>
        <p:spPr>
          <a:xfrm>
            <a:off x="2279520" y="116640"/>
            <a:ext cx="4584240" cy="1425600"/>
          </a:xfrm>
          <a:prstGeom prst="rect">
            <a:avLst/>
          </a:prstGeom>
          <a:ln>
            <a:noFill/>
          </a:ln>
        </p:spPr>
      </p:pic>
      <p:pic>
        <p:nvPicPr>
          <p:cNvPr id="185" name="Picture 2" descr=""/>
          <p:cNvPicPr/>
          <p:nvPr/>
        </p:nvPicPr>
        <p:blipFill>
          <a:blip r:embed="rId2"/>
          <a:stretch/>
        </p:blipFill>
        <p:spPr>
          <a:xfrm rot="20577600">
            <a:off x="614880" y="1052640"/>
            <a:ext cx="2358720" cy="1987200"/>
          </a:xfrm>
          <a:prstGeom prst="rect">
            <a:avLst/>
          </a:prstGeom>
          <a:ln>
            <a:noFill/>
          </a:ln>
        </p:spPr>
      </p:pic>
      <p:pic>
        <p:nvPicPr>
          <p:cNvPr id="186" name="Picture 3" descr=""/>
          <p:cNvPicPr/>
          <p:nvPr/>
        </p:nvPicPr>
        <p:blipFill>
          <a:blip r:embed="rId3"/>
          <a:stretch/>
        </p:blipFill>
        <p:spPr>
          <a:xfrm>
            <a:off x="107640" y="3394080"/>
            <a:ext cx="3150720" cy="2809440"/>
          </a:xfrm>
          <a:prstGeom prst="rect">
            <a:avLst/>
          </a:prstGeom>
          <a:ln>
            <a:noFill/>
          </a:ln>
        </p:spPr>
      </p:pic>
      <p:pic>
        <p:nvPicPr>
          <p:cNvPr id="187" name="Picture 3" descr=""/>
          <p:cNvPicPr/>
          <p:nvPr/>
        </p:nvPicPr>
        <p:blipFill>
          <a:blip r:embed="rId4"/>
          <a:stretch/>
        </p:blipFill>
        <p:spPr>
          <a:xfrm rot="1164000">
            <a:off x="5940000" y="848880"/>
            <a:ext cx="2920680" cy="2712600"/>
          </a:xfrm>
          <a:prstGeom prst="rect">
            <a:avLst/>
          </a:prstGeom>
          <a:ln>
            <a:noFill/>
          </a:ln>
        </p:spPr>
      </p:pic>
      <p:pic>
        <p:nvPicPr>
          <p:cNvPr id="188" name="Picture 4" descr=""/>
          <p:cNvPicPr/>
          <p:nvPr/>
        </p:nvPicPr>
        <p:blipFill>
          <a:blip r:embed="rId5"/>
          <a:stretch/>
        </p:blipFill>
        <p:spPr>
          <a:xfrm>
            <a:off x="5802480" y="3645000"/>
            <a:ext cx="3341160" cy="2865240"/>
          </a:xfrm>
          <a:prstGeom prst="rect">
            <a:avLst/>
          </a:prstGeom>
          <a:ln>
            <a:noFill/>
          </a:ln>
        </p:spPr>
      </p:pic>
      <p:sp>
        <p:nvSpPr>
          <p:cNvPr id="189" name="CustomShape 1"/>
          <p:cNvSpPr/>
          <p:nvPr/>
        </p:nvSpPr>
        <p:spPr>
          <a:xfrm>
            <a:off x="1371600" y="1052640"/>
            <a:ext cx="6400440" cy="5028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/>
          <a:p>
            <a:pPr algn="ctr">
              <a:lnSpc>
                <a:spcPct val="90000"/>
              </a:lnSpc>
            </a:pP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Трещ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тка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Чащ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ба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Обж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ра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Изж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га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90000"/>
              </a:lnSpc>
            </a:pP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</a:t>
            </a:r>
            <a:r>
              <a:rPr b="1" lang="ru-RU" sz="4800" spc="-1" strike="noStrike" u="sng">
                <a:solidFill>
                  <a:srgbClr val="ff33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о</a:t>
            </a:r>
            <a:r>
              <a:rPr b="1" lang="ru-RU" sz="4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к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К данным проверочным словам подберите проверяемые слова: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91" name="CustomShape 2"/>
          <p:cNvSpPr/>
          <p:nvPr/>
        </p:nvSpPr>
        <p:spPr>
          <a:xfrm rot="10800000">
            <a:off x="8286840" y="4614840"/>
            <a:ext cx="3428640" cy="4114440"/>
          </a:xfrm>
          <a:prstGeom prst="flowChartDocument">
            <a:avLst/>
          </a:prstGeom>
          <a:solidFill>
            <a:srgbClr val="e3ffab"/>
          </a:solidFill>
          <a:ln w="936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реш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щ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тка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расч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ска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ш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ж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лоб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92" name="TextShape 3"/>
          <p:cNvSpPr txBox="1"/>
          <p:nvPr/>
        </p:nvSpPr>
        <p:spPr>
          <a:xfrm>
            <a:off x="714240" y="857160"/>
            <a:ext cx="3214440" cy="4187520"/>
          </a:xfrm>
          <a:prstGeom prst="rect">
            <a:avLst/>
          </a:prstGeom>
          <a:solidFill>
            <a:srgbClr val="fbd5f1"/>
          </a:solidFill>
          <a:ln w="9360">
            <a:solidFill>
              <a:srgbClr val="000000"/>
            </a:solidFill>
            <a:miter/>
          </a:ln>
        </p:spPr>
        <p:txBody>
          <a:bodyPr lIns="182880" rIns="90000" tIns="91440" bIns="45000" anchor="ctr"/>
          <a:p>
            <a:pPr algn="ctr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реш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то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щ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тина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расч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сать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ш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дший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ж</a:t>
            </a:r>
            <a:r>
              <a:rPr b="1" lang="ru-RU" sz="3600" spc="-1" strike="noStrike" u="sng">
                <a:solidFill>
                  <a:srgbClr val="cc33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лобок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algn="ctr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  <p:timing>
    <p:tnLst>
      <p:par>
        <p:cTn id="55" dur="indefinite" restart="never" nodeType="tmRoot">
          <p:childTnLst>
            <p:seq>
              <p:cTn id="56" dur="indefinite" nodeType="mainSeq">
                <p:childTnLst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nodeType="clickEffect" fill="hold" presetClass="entr" presetID="2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4" dur="2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68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Словарная работа </a:t>
            </a: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
</a:t>
            </a: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«Назовите ласково»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194" name="TextShape 2"/>
          <p:cNvSpPr txBox="1"/>
          <p:nvPr/>
        </p:nvSpPr>
        <p:spPr>
          <a:xfrm>
            <a:off x="1500120" y="500040"/>
            <a:ext cx="7114680" cy="2255400"/>
          </a:xfrm>
          <a:prstGeom prst="rect">
            <a:avLst/>
          </a:prstGeom>
          <a:solidFill>
            <a:srgbClr val="e5e5f3"/>
          </a:solidFill>
          <a:ln w="9360">
            <a:solidFill>
              <a:srgbClr val="575f6d"/>
            </a:solidFill>
            <a:round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1" i="1" lang="ru-RU" sz="20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К основам существительных 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i="1" lang="ru-RU" sz="20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                   </a:t>
            </a:r>
            <a:r>
              <a:rPr b="1" i="1" lang="ru-RU" sz="20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прибавьте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i="1" lang="ru-RU" sz="20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уменьшительно-ласкательные суффиксы,  в полученных словах обозначьте  орфограмму.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algn="ctr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195" name="Picture 7" descr=""/>
          <p:cNvPicPr/>
          <p:nvPr/>
        </p:nvPicPr>
        <p:blipFill>
          <a:blip r:embed="rId1"/>
          <a:stretch/>
        </p:blipFill>
        <p:spPr>
          <a:xfrm>
            <a:off x="642960" y="2643120"/>
            <a:ext cx="1599840" cy="2057040"/>
          </a:xfrm>
          <a:prstGeom prst="rect">
            <a:avLst/>
          </a:prstGeom>
          <a:ln>
            <a:noFill/>
          </a:ln>
        </p:spPr>
      </p:pic>
      <p:sp>
        <p:nvSpPr>
          <p:cNvPr id="196" name="CustomShape 3"/>
          <p:cNvSpPr/>
          <p:nvPr/>
        </p:nvSpPr>
        <p:spPr>
          <a:xfrm>
            <a:off x="3357720" y="3244320"/>
            <a:ext cx="442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Образец: Щ</a:t>
            </a:r>
            <a:r>
              <a:rPr b="1" lang="ru-RU" sz="24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е</a:t>
            </a:r>
            <a:r>
              <a:rPr b="1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ка – щ</a:t>
            </a:r>
            <a:r>
              <a:rPr b="1" lang="ru-RU" sz="24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ё</a:t>
            </a:r>
            <a:r>
              <a:rPr b="1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чка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97" name="CustomShape 4"/>
          <p:cNvSpPr/>
          <p:nvPr/>
        </p:nvSpPr>
        <p:spPr>
          <a:xfrm>
            <a:off x="2643120" y="4143240"/>
            <a:ext cx="571464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Щель, пчела, шерсть, черта, жердь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sp>
        <p:nvSpPr>
          <p:cNvPr id="198" name="Line 5"/>
          <p:cNvSpPr/>
          <p:nvPr/>
        </p:nvSpPr>
        <p:spPr>
          <a:xfrm flipH="1" flipV="1">
            <a:off x="6072120" y="3071520"/>
            <a:ext cx="720" cy="1080"/>
          </a:xfrm>
          <a:prstGeom prst="line">
            <a:avLst/>
          </a:prstGeom>
          <a:ln>
            <a:solidFill>
              <a:srgbClr val="ff8636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9" name="Line 6"/>
          <p:cNvSpPr/>
          <p:nvPr/>
        </p:nvSpPr>
        <p:spPr>
          <a:xfrm flipV="1">
            <a:off x="5715000" y="3071520"/>
            <a:ext cx="1440" cy="1800"/>
          </a:xfrm>
          <a:prstGeom prst="line">
            <a:avLst/>
          </a:prstGeom>
          <a:ln>
            <a:solidFill>
              <a:srgbClr val="ff8636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0" name="Line 7"/>
          <p:cNvSpPr/>
          <p:nvPr/>
        </p:nvSpPr>
        <p:spPr>
          <a:xfrm flipV="1">
            <a:off x="7286400" y="3286080"/>
            <a:ext cx="142920" cy="71280"/>
          </a:xfrm>
          <a:prstGeom prst="line">
            <a:avLst/>
          </a:prstGeom>
          <a:ln>
            <a:solidFill>
              <a:srgbClr val="ff8636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1" name="Line 8"/>
          <p:cNvSpPr/>
          <p:nvPr/>
        </p:nvSpPr>
        <p:spPr>
          <a:xfrm>
            <a:off x="7429320" y="3286080"/>
            <a:ext cx="71280" cy="71280"/>
          </a:xfrm>
          <a:prstGeom prst="line">
            <a:avLst/>
          </a:prstGeom>
          <a:ln>
            <a:solidFill>
              <a:srgbClr val="ff8636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2" name="CustomShape 9"/>
          <p:cNvSpPr/>
          <p:nvPr/>
        </p:nvSpPr>
        <p:spPr>
          <a:xfrm>
            <a:off x="5546520" y="2786040"/>
            <a:ext cx="45360" cy="45360"/>
          </a:xfrm>
          <a:prstGeom prst="arc">
            <a:avLst>
              <a:gd name="adj1" fmla="val 16200000"/>
              <a:gd name="adj2" fmla="val 0"/>
            </a:avLst>
          </a:prstGeom>
          <a:noFill/>
          <a:ln>
            <a:solidFill>
              <a:srgbClr val="ff8636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3" name="CustomShape 10"/>
          <p:cNvSpPr/>
          <p:nvPr/>
        </p:nvSpPr>
        <p:spPr>
          <a:xfrm flipH="1">
            <a:off x="5097960" y="3143160"/>
            <a:ext cx="45360" cy="45360"/>
          </a:xfrm>
          <a:prstGeom prst="arc">
            <a:avLst>
              <a:gd name="adj1" fmla="val 16200000"/>
              <a:gd name="adj2" fmla="val 0"/>
            </a:avLst>
          </a:prstGeom>
          <a:noFill/>
          <a:ln>
            <a:solidFill>
              <a:srgbClr val="ff8636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timing>
    <p:tnLst>
      <p:par>
        <p:cTn id="69" dur="indefinite" restart="never" nodeType="tmRoot">
          <p:childTnLst>
            <p:seq>
              <p:cTn id="70" dur="indefinite" nodeType="mainSeq"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nodeType="with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out">
                                      <p:cBhvr additive="repl">
                                        <p:cTn id="75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44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Диктант - молчанка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205" name="Picture 4" descr=""/>
          <p:cNvPicPr/>
          <p:nvPr/>
        </p:nvPicPr>
        <p:blipFill>
          <a:blip r:embed="rId1"/>
          <a:stretch/>
        </p:blipFill>
        <p:spPr>
          <a:xfrm>
            <a:off x="3024720" y="530280"/>
            <a:ext cx="3140640" cy="4187520"/>
          </a:xfrm>
          <a:prstGeom prst="rect">
            <a:avLst/>
          </a:prstGeom>
          <a:ln>
            <a:noFill/>
          </a:ln>
        </p:spPr>
      </p:pic>
      <p:pic>
        <p:nvPicPr>
          <p:cNvPr id="206" name="Picture 5" descr=""/>
          <p:cNvPicPr/>
          <p:nvPr/>
        </p:nvPicPr>
        <p:blipFill>
          <a:blip r:embed="rId2"/>
          <a:stretch/>
        </p:blipFill>
        <p:spPr>
          <a:xfrm>
            <a:off x="1928880" y="571320"/>
            <a:ext cx="4762080" cy="4500360"/>
          </a:xfrm>
          <a:prstGeom prst="rect">
            <a:avLst/>
          </a:prstGeom>
          <a:ln>
            <a:noFill/>
          </a:ln>
        </p:spPr>
      </p:pic>
      <p:pic>
        <p:nvPicPr>
          <p:cNvPr id="207" name="Picture 6" descr=""/>
          <p:cNvPicPr/>
          <p:nvPr/>
        </p:nvPicPr>
        <p:blipFill>
          <a:blip r:embed="rId3"/>
          <a:stretch/>
        </p:blipFill>
        <p:spPr>
          <a:xfrm>
            <a:off x="1714320" y="1071720"/>
            <a:ext cx="5687640" cy="3341160"/>
          </a:xfrm>
          <a:prstGeom prst="rect">
            <a:avLst/>
          </a:prstGeom>
          <a:ln>
            <a:noFill/>
          </a:ln>
        </p:spPr>
      </p:pic>
      <p:pic>
        <p:nvPicPr>
          <p:cNvPr id="208" name="Picture 9" descr=""/>
          <p:cNvPicPr/>
          <p:nvPr/>
        </p:nvPicPr>
        <p:blipFill>
          <a:blip r:embed="rId4"/>
          <a:stretch/>
        </p:blipFill>
        <p:spPr>
          <a:xfrm>
            <a:off x="2071800" y="642960"/>
            <a:ext cx="4844520" cy="4539960"/>
          </a:xfrm>
          <a:prstGeom prst="rect">
            <a:avLst/>
          </a:prstGeom>
          <a:ln>
            <a:noFill/>
          </a:ln>
        </p:spPr>
      </p:pic>
      <p:pic>
        <p:nvPicPr>
          <p:cNvPr id="209" name="Picture 10" descr=""/>
          <p:cNvPicPr/>
          <p:nvPr/>
        </p:nvPicPr>
        <p:blipFill>
          <a:blip r:embed="rId5"/>
          <a:stretch/>
        </p:blipFill>
        <p:spPr>
          <a:xfrm>
            <a:off x="1571760" y="642960"/>
            <a:ext cx="5471640" cy="4063680"/>
          </a:xfrm>
          <a:prstGeom prst="rect">
            <a:avLst/>
          </a:prstGeom>
          <a:ln>
            <a:noFill/>
          </a:ln>
        </p:spPr>
      </p:pic>
      <p:pic>
        <p:nvPicPr>
          <p:cNvPr id="210" name="Picture 11" descr=""/>
          <p:cNvPicPr/>
          <p:nvPr/>
        </p:nvPicPr>
        <p:blipFill>
          <a:blip r:embed="rId6"/>
          <a:stretch/>
        </p:blipFill>
        <p:spPr>
          <a:xfrm>
            <a:off x="1643040" y="571320"/>
            <a:ext cx="5397120" cy="4228920"/>
          </a:xfrm>
          <a:prstGeom prst="rect">
            <a:avLst/>
          </a:prstGeom>
          <a:ln>
            <a:noFill/>
          </a:ln>
        </p:spPr>
      </p:pic>
      <p:pic>
        <p:nvPicPr>
          <p:cNvPr id="211" name="Picture 12" descr=""/>
          <p:cNvPicPr/>
          <p:nvPr/>
        </p:nvPicPr>
        <p:blipFill>
          <a:blip r:embed="rId7"/>
          <a:stretch/>
        </p:blipFill>
        <p:spPr>
          <a:xfrm>
            <a:off x="2571840" y="571320"/>
            <a:ext cx="3873240" cy="4536720"/>
          </a:xfrm>
          <a:prstGeom prst="rect">
            <a:avLst/>
          </a:prstGeom>
          <a:ln>
            <a:noFill/>
          </a:ln>
        </p:spPr>
      </p:pic>
      <p:pic>
        <p:nvPicPr>
          <p:cNvPr id="212" name="Picture 13" descr=""/>
          <p:cNvPicPr/>
          <p:nvPr/>
        </p:nvPicPr>
        <p:blipFill>
          <a:blip r:embed="rId8"/>
          <a:stretch/>
        </p:blipFill>
        <p:spPr>
          <a:xfrm>
            <a:off x="1500120" y="928800"/>
            <a:ext cx="5614560" cy="35510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6" dur="indefinite" restart="never" nodeType="tmRoot">
          <p:childTnLst>
            <p:seq>
              <p:cTn id="77" dur="indefinite" nodeType="mainSeq">
                <p:childTnLst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nodeType="clickEffect" fill="hold" presetClass="entr" presetID="3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82" dur="8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3" dur="8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4" dur="8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5" dur="8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nodeType="clickEffect" fill="hold" presetClass="exit" presetID="5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91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2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3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4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95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nodeType="afterEffect" fill="hold" presetClass="entr" presetID="3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0" dur="8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01" dur="8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2" dur="8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3" dur="8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nodeType="clickEffect" fill="hold" presetClass="exit" presetID="5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09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0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1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2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13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nodeType="afterEffect" fill="hold" presetClass="entr" presetID="3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18" dur="8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19" dur="8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0" dur="8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1" dur="8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nodeType="clickEffect" fill="hold" presetClass="exit" presetID="5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27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8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9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0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3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nodeType="afterEffect" fill="hold" presetClass="entr" presetID="3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36" dur="8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37" dur="8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8" dur="8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9" dur="8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nodeType="clickEffect" fill="hold" presetClass="exit" presetID="5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45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6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7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8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4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nodeType="afterEffect" fill="hold" presetClass="entr" presetID="3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54" dur="8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5" dur="8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6" dur="8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7" dur="8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nodeType="clickEffect" fill="hold" presetClass="exit" presetID="5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63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4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5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6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6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nodeType="afterEffect" fill="hold" presetClass="entr" presetID="3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72" dur="8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73" dur="8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4" dur="8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5" dur="8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nodeType="clickEffect" fill="hold" presetClass="exit" presetID="5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81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2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3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4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85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nodeType="afterEffect" fill="hold" presetClass="entr" presetID="3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90" dur="8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91" dur="8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2" dur="8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3" dur="8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nodeType="clickEffect" fill="hold" presetClass="exit" presetID="5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99"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0"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1"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2"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0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500"/>
                            </p:stCondLst>
                            <p:childTnLst>
                              <p:par>
                                <p:cTn id="206" nodeType="afterEffect" fill="hold" presetClass="entr" presetID="3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08" dur="8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09" dur="8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0" dur="8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1" dur="8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nodeType="clickEffect" fill="hold" presetClass="exit" presetID="5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217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8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9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0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21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Проверим диктант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14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609480" indent="-609120"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1.Ч..лка, прич..ска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609480" indent="-609120"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2.Ш..рты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609480" indent="-609120"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3.Щ..тка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609480" indent="-609120"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4.Расч..ска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609480" indent="-609120"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5.Ж..луди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609480" indent="-609120"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6.Пч..лы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609480" indent="-609120"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7. Капюш..н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609480" indent="-609120"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8.Реш..тка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216" name="Рисунок 8" descr=""/>
          <p:cNvPicPr/>
          <p:nvPr/>
        </p:nvPicPr>
        <p:blipFill>
          <a:blip r:embed="rId1"/>
          <a:stretch/>
        </p:blipFill>
        <p:spPr>
          <a:xfrm>
            <a:off x="6286680" y="3304800"/>
            <a:ext cx="1571400" cy="1352520"/>
          </a:xfrm>
          <a:prstGeom prst="rect">
            <a:avLst/>
          </a:prstGeom>
          <a:ln w="9360">
            <a:noFill/>
          </a:ln>
        </p:spPr>
      </p:pic>
      <p:sp>
        <p:nvSpPr>
          <p:cNvPr id="217" name="CustomShape 2"/>
          <p:cNvSpPr/>
          <p:nvPr/>
        </p:nvSpPr>
        <p:spPr>
          <a:xfrm rot="19975200">
            <a:off x="989280" y="2513880"/>
            <a:ext cx="595332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595d63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Физ       ультми       утк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XO Oriel"/>
            </a:endParaRPr>
          </a:p>
        </p:txBody>
      </p:sp>
      <p:pic>
        <p:nvPicPr>
          <p:cNvPr id="218" name="Picture 6" descr=""/>
          <p:cNvPicPr/>
          <p:nvPr/>
        </p:nvPicPr>
        <p:blipFill>
          <a:blip r:embed="rId2">
            <a:lum contrast="12000"/>
          </a:blip>
          <a:stretch/>
        </p:blipFill>
        <p:spPr>
          <a:xfrm>
            <a:off x="1714320" y="2357280"/>
            <a:ext cx="1336320" cy="1866600"/>
          </a:xfrm>
          <a:prstGeom prst="rect">
            <a:avLst/>
          </a:prstGeom>
          <a:ln w="9360">
            <a:noFill/>
          </a:ln>
        </p:spPr>
      </p:pic>
      <p:pic>
        <p:nvPicPr>
          <p:cNvPr id="219" name="Рисунок 7" descr=""/>
          <p:cNvPicPr/>
          <p:nvPr/>
        </p:nvPicPr>
        <p:blipFill>
          <a:blip r:embed="rId3"/>
          <a:stretch/>
        </p:blipFill>
        <p:spPr>
          <a:xfrm>
            <a:off x="5143680" y="1143000"/>
            <a:ext cx="1618920" cy="1523520"/>
          </a:xfrm>
          <a:prstGeom prst="rect">
            <a:avLst/>
          </a:prstGeom>
          <a:ln w="9360">
            <a:noFill/>
          </a:ln>
        </p:spPr>
      </p:pic>
      <p:pic>
        <p:nvPicPr>
          <p:cNvPr id="220" name="Picture 5" descr=""/>
          <p:cNvPicPr/>
          <p:nvPr/>
        </p:nvPicPr>
        <p:blipFill>
          <a:blip r:embed="rId4">
            <a:lum contrast="12000"/>
          </a:blip>
          <a:stretch/>
        </p:blipFill>
        <p:spPr>
          <a:xfrm>
            <a:off x="3857760" y="1714320"/>
            <a:ext cx="1360080" cy="1368000"/>
          </a:xfrm>
          <a:prstGeom prst="rect">
            <a:avLst/>
          </a:prstGeom>
          <a:ln w="9360">
            <a:noFill/>
          </a:ln>
        </p:spPr>
      </p:pic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0066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Упражнения для глаз</a:t>
            </a:r>
            <a:r>
              <a:rPr b="1" lang="ru-RU" sz="3600" spc="-1" strike="noStrike">
                <a:solidFill>
                  <a:srgbClr val="ff0066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222" name="Содержимое 3" descr=""/>
          <p:cNvPicPr/>
          <p:nvPr/>
        </p:nvPicPr>
        <p:blipFill>
          <a:blip r:embed="rId1"/>
          <a:stretch/>
        </p:blipFill>
        <p:spPr>
          <a:xfrm>
            <a:off x="3143160" y="1071720"/>
            <a:ext cx="3214440" cy="3138840"/>
          </a:xfrm>
          <a:prstGeom prst="rect">
            <a:avLst/>
          </a:prstGeom>
          <a:ln w="9360">
            <a:noFill/>
          </a:ln>
        </p:spPr>
      </p:pic>
    </p:spTree>
  </p:cSld>
  <p:timing>
    <p:tnLst>
      <p:par>
        <p:cTn id="223" dur="indefinite" restart="never" nodeType="tmRoot">
          <p:childTnLst>
            <p:seq>
              <p:cTn id="224" dur="indefinite" nodeType="mainSeq">
                <p:childTnLst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9" dur="5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0" dur="5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000"/>
                            </p:stCondLst>
                            <p:childTnLst>
                              <p:par>
                                <p:cTn id="232" nodeType="afterEffect" fill="hold" presetClass="path" presetID="1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7000"/>
                            </p:stCondLst>
                            <p:childTnLst>
                              <p:par>
                                <p:cTn id="234" nodeType="afterEffect" fill="hold" presetClass="path" presetID="1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9000"/>
                            </p:stCondLst>
                            <p:childTnLst>
                              <p:par>
                                <p:cTn id="236" nodeType="afterEffect" fill="hold" presetClass="path" presetID="1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8" nodeType="afterEffect" fill="hold" presetClass="path" presetID="1">
                                  <p:stCondLst>
                                    <p:cond delay="0"/>
                                  </p:stCondLst>
                                  <p:childTnLst/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Работа с учебником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24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Упр.423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Выполни тест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26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0" lang="ru-RU" sz="40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В каких словах допущена ошибка?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0" lang="ru-RU" sz="4000" spc="-1" strike="noStrike">
                <a:solidFill>
                  <a:srgbClr val="3b435b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а) жолтый;            д) жокей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80000"/>
              </a:lnSpc>
            </a:pPr>
            <a:r>
              <a:rPr b="0" lang="ru-RU" sz="4000" spc="-1" strike="noStrike">
                <a:solidFill>
                  <a:srgbClr val="3b435b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б) решотка             е) шорох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80000"/>
              </a:lnSpc>
            </a:pPr>
            <a:r>
              <a:rPr b="0" lang="ru-RU" sz="4000" spc="-1" strike="noStrike">
                <a:solidFill>
                  <a:srgbClr val="3b435b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в) чёрный              ж) крыжовник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80000"/>
              </a:lnSpc>
            </a:pPr>
            <a:r>
              <a:rPr b="0" lang="ru-RU" sz="4000" spc="-1" strike="noStrike">
                <a:solidFill>
                  <a:srgbClr val="3b435b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г) жёнглёр              з) шопот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Проверь себя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28" name="TextShape 2"/>
          <p:cNvSpPr txBox="1"/>
          <p:nvPr/>
        </p:nvSpPr>
        <p:spPr>
          <a:xfrm>
            <a:off x="500040" y="50004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90000"/>
              </a:lnSpc>
            </a:pPr>
            <a:r>
              <a:rPr b="1" lang="ru-RU" sz="28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Ответ: а, б, г,  з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а) ж</a:t>
            </a:r>
            <a:r>
              <a:rPr b="1" lang="ru-RU" sz="32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ё</a:t>
            </a: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лтый;            д) жокей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8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б) реш</a:t>
            </a:r>
            <a:r>
              <a:rPr b="1" lang="ru-RU" sz="32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ё</a:t>
            </a: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тка             е) шорох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8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в) чёрный              ж) крыжовник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8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г) ж</a:t>
            </a:r>
            <a:r>
              <a:rPr b="1" lang="ru-RU" sz="32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о</a:t>
            </a: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нглёр              з) ш</a:t>
            </a:r>
            <a:r>
              <a:rPr b="1" lang="ru-RU" sz="32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ё</a:t>
            </a: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пот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8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r>
              <a:rPr b="1" i="1" lang="ru-RU" sz="3200" spc="-1" strike="noStrike">
                <a:solidFill>
                  <a:srgbClr val="ff0066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Жокей</a:t>
            </a:r>
            <a:r>
              <a:rPr b="1" i="1" lang="ru-RU" sz="2800" spc="-1" strike="noStrike">
                <a:solidFill>
                  <a:srgbClr val="ff0066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r>
              <a:rPr b="1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– профессиональный  наездник на скачках, бегах.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r>
              <a:rPr b="1" i="1" lang="ru-RU" sz="3200" spc="-1" strike="noStrike">
                <a:solidFill>
                  <a:srgbClr val="ff0066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Жонглёр </a:t>
            </a:r>
            <a:r>
              <a:rPr b="1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– актер цирка, который искусно подбрасывает несколько предметов.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Проверь себя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30" name="TextShape 2"/>
          <p:cNvSpPr txBox="1"/>
          <p:nvPr/>
        </p:nvSpPr>
        <p:spPr>
          <a:xfrm>
            <a:off x="500040" y="50004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9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Трущоба -</a:t>
            </a: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</a:t>
            </a:r>
            <a:r>
              <a:rPr b="1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1. Труднопроходимое, густо заросшее место. Лесные трущобы.2. Глушь, захолустье.3. Грязное и тесное, ветхое жильё, а.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r>
              <a:rPr b="1" lang="ru-RU" sz="3200" spc="-1" strike="noStrike">
                <a:solidFill>
                  <a:srgbClr val="9a3d01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Чащоба -</a:t>
            </a: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 </a:t>
            </a:r>
            <a:r>
              <a:rPr b="1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лесная чаща, густая заросль чего-либо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r>
              <a:rPr b="1" i="1" lang="ru-RU" sz="3200" spc="-1" strike="noStrike">
                <a:solidFill>
                  <a:srgbClr val="ff0066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Жокей</a:t>
            </a:r>
            <a:r>
              <a:rPr b="1" i="1" lang="ru-RU" sz="2800" spc="-1" strike="noStrike">
                <a:solidFill>
                  <a:srgbClr val="ff0066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r>
              <a:rPr b="1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– профессиональный  наездник на скачках, бегах.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r>
              <a:rPr b="1" i="1" lang="ru-RU" sz="3200" spc="-1" strike="noStrike">
                <a:solidFill>
                  <a:srgbClr val="ff0066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Жонглёр </a:t>
            </a:r>
            <a:r>
              <a:rPr b="1" i="1" lang="ru-RU" sz="2800" spc="-1" strike="noStrike">
                <a:solidFill>
                  <a:srgbClr val="3668c4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– актер цирка, который искусно подбрасывает несколько предметов.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Выполните синтаксический разбор предложения: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32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Зазвучали шорохи рассвета,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 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небо слабо начало светлеть.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233" name="Picture 6" descr=""/>
          <p:cNvPicPr/>
          <p:nvPr/>
        </p:nvPicPr>
        <p:blipFill>
          <a:blip r:embed="rId1"/>
          <a:stretch/>
        </p:blipFill>
        <p:spPr>
          <a:xfrm>
            <a:off x="428760" y="500040"/>
            <a:ext cx="8000640" cy="5886000"/>
          </a:xfrm>
          <a:prstGeom prst="rect">
            <a:avLst/>
          </a:prstGeom>
          <a:ln w="9360">
            <a:noFill/>
          </a:ln>
        </p:spPr>
      </p:pic>
    </p:spTree>
  </p:cSld>
  <p:timing>
    <p:tnLst>
      <p:par>
        <p:cTn id="239" dur="indefinite" restart="never" nodeType="tmRoot">
          <p:childTnLst>
            <p:seq>
              <p:cTn id="240" dur="indefinite" nodeType="mainSeq">
                <p:childTnLst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nodeType="clickEffect" fill="hold" presetClass="exit" presetID="7" presetSubtype="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244" dur="20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5" dur="20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Подведём итоги урока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35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90000"/>
              </a:lnSpc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1.Какой «сигнал» подсказывает нам ,что в слове орфограмма?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2.От чего зависит выбор орфограммы?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3.Что мы должны знать и уметь ,чтобы пользоваться правилом?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9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37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1" i="1" lang="ru-RU" sz="2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</a:t>
            </a:r>
            <a:r>
              <a:rPr b="0" lang="ru-RU" sz="5400" spc="-1" strike="noStrike" u="sng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Домашнее задание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i="1" lang="ru-RU" sz="2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1.Всем  &amp;</a:t>
            </a:r>
            <a:r>
              <a:rPr b="1" i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41, выучить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r>
              <a:rPr b="1" i="1" lang="ru-RU" sz="28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2.</a:t>
            </a:r>
            <a:r>
              <a:rPr b="1" i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 Упр. 439, 441, 440 (у) 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  <a:p>
            <a:pPr marL="265320" indent="-264960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pic>
        <p:nvPicPr>
          <p:cNvPr id="238" name="Picture 4" descr=""/>
          <p:cNvPicPr/>
          <p:nvPr/>
        </p:nvPicPr>
        <p:blipFill>
          <a:blip r:embed="rId1"/>
          <a:stretch/>
        </p:blipFill>
        <p:spPr>
          <a:xfrm>
            <a:off x="4857840" y="2388240"/>
            <a:ext cx="3642840" cy="3040560"/>
          </a:xfrm>
          <a:prstGeom prst="rect">
            <a:avLst/>
          </a:prstGeom>
          <a:ln>
            <a:noFill/>
          </a:ln>
        </p:spPr>
      </p:pic>
    </p:spTree>
  </p:cSld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extShape 1"/>
          <p:cNvSpPr txBox="1"/>
          <p:nvPr/>
        </p:nvSpPr>
        <p:spPr>
          <a:xfrm>
            <a:off x="502920" y="4983480"/>
            <a:ext cx="8183520" cy="1051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8000" spc="-1" strike="noStrike">
                <a:solidFill>
                  <a:srgbClr val="ff9b6d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До свидания!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  <p:sp>
        <p:nvSpPr>
          <p:cNvPr id="240" name="TextShape 2"/>
          <p:cNvSpPr txBox="1"/>
          <p:nvPr/>
        </p:nvSpPr>
        <p:spPr>
          <a:xfrm>
            <a:off x="502920" y="530280"/>
            <a:ext cx="8183520" cy="4187520"/>
          </a:xfrm>
          <a:prstGeom prst="rect">
            <a:avLst/>
          </a:prstGeom>
          <a:noFill/>
          <a:ln>
            <a:noFill/>
          </a:ln>
        </p:spPr>
        <p:txBody>
          <a:bodyPr lIns="182880" rIns="90000" tIns="91440" bIns="45000"/>
          <a:p>
            <a:pPr marL="265320" indent="-264960">
              <a:lnSpc>
                <a:spcPct val="100000"/>
              </a:lnSpc>
            </a:pPr>
            <a:r>
              <a:rPr b="1" lang="ru-RU" sz="96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Спасибо за урок!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Verdana"/>
            </a:endParaRPr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266</TotalTime>
  <Application>Presentation_Editor/1.5.1.9$Windows_x86 LibreOffice_project/50$Build-9</Application>
  <Words>437</Words>
  <Paragraphs>124</Paragraphs>
  <Company>WolfishLair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2011-01-26T15:03:39Z</dcterms:created>
  <dc:creator>Grey Wolf</dc:creator>
  <dc:description/>
  <dc:language>ru-RU</dc:language>
  <cp:lastModifiedBy>Школа</cp:lastModifiedBy>
  <dcterms:modified xsi:type="dcterms:W3CDTF">2021-01-14T09:57:53Z</dcterms:modified>
  <cp:revision>34</cp:revision>
  <dc:subject/>
  <dc:title>ТЕМА УРОКА: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WolfishLair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2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26</vt:i4>
  </property>
</Properties>
</file>